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Roboto"/>
      <p:regular r:id="rId52"/>
      <p:bold r:id="rId53"/>
      <p:italic r:id="rId54"/>
      <p:boldItalic r:id="rId55"/>
    </p:embeddedFont>
    <p:embeddedFont>
      <p:font typeface="Old Standard TT"/>
      <p:regular r:id="rId56"/>
      <p:bold r:id="rId57"/>
      <p: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92A23D-BC0D-482A-9FAF-5BAC00363A65}">
  <a:tblStyle styleId="{0392A23D-BC0D-482A-9FAF-5BAC00363A6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OldStandardTT-bold.fntdata"/><Relationship Id="rId12" Type="http://schemas.openxmlformats.org/officeDocument/2006/relationships/slide" Target="slides/slide5.xml"/><Relationship Id="rId56" Type="http://schemas.openxmlformats.org/officeDocument/2006/relationships/font" Target="fonts/OldStandardTT-regular.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OldStandardT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783d275fa_2_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0783d275fa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783d275fa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0783d275fa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783d275fa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0783d275fa_2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783d275fa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0783d275fa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783d275fa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30783d275fa_2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0783d275fa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0783d275fa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6f378606194d9f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e6f378606194d9f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783d27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30783d275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2176011df_9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12176011df_9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12176011df_9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312176011df_9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2176011df_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12176011df_9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0783d275fa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30783d275fa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2176011df_9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312176011df_9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12176011df_9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12176011df_9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2176011df_9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12176011df_9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ca833458f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fca833458f_8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ca833458f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fca833458f_8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ca833458f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fca833458f_8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ca833458f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fca833458f_8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ca833458f_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2fca833458f_8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2176011df_9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12176011df_9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2176011df_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12176011df_9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783d275fa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30783d275fa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783d275f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0783d275fa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783d275f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0783d275f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783d275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0783d275f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783d275f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30783d275f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783d275fa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0783d275fa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783d275fa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0783d275fa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ca833458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fca833458f_3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ca833458f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fca833458f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fca833458f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fca833458f_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fca833458f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fca833458f_4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783d275fa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30783d275fa_2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ca833458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fca833458f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16bb89ff0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316bb89ff00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1ea0068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311ea0068c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0783d275fa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30783d275fa_2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783d275fa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30783d275fa_2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783d275fa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30783d275fa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783d275fa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30783d275fa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783d275fa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0783d275fa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783d275fa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30783d275fa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783d275fa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30783d275fa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 name="Google Shape;57;p14"/>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9" name="Shape 59"/>
        <p:cNvGrpSpPr/>
        <p:nvPr/>
      </p:nvGrpSpPr>
      <p:grpSpPr>
        <a:xfrm>
          <a:off x="0" y="0"/>
          <a:ext cx="0" cy="0"/>
          <a:chOff x="0" y="0"/>
          <a:chExt cx="0" cy="0"/>
        </a:xfrm>
      </p:grpSpPr>
      <p:sp>
        <p:nvSpPr>
          <p:cNvPr id="60" name="Google Shape;60;p15"/>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Google Shape;61;p15"/>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62" name="Google Shape;62;p15"/>
          <p:cNvSpPr txBox="1"/>
          <p:nvPr>
            <p:ph type="ctr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p:txBody>
      </p:sp>
      <p:sp>
        <p:nvSpPr>
          <p:cNvPr id="63" name="Google Shape;63;p15"/>
          <p:cNvSpPr txBox="1"/>
          <p:nvPr>
            <p:ph idx="1" type="subTitle"/>
          </p:nvPr>
        </p:nvSpPr>
        <p:spPr>
          <a:xfrm>
            <a:off x="512700" y="3840639"/>
            <a:ext cx="8118600" cy="787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p:txBody>
      </p:sp>
      <p:sp>
        <p:nvSpPr>
          <p:cNvPr id="64" name="Google Shape;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5" name="Shape 65"/>
        <p:cNvGrpSpPr/>
        <p:nvPr/>
      </p:nvGrpSpPr>
      <p:grpSpPr>
        <a:xfrm>
          <a:off x="0" y="0"/>
          <a:ext cx="0" cy="0"/>
          <a:chOff x="0" y="0"/>
          <a:chExt cx="0" cy="0"/>
        </a:xfrm>
      </p:grpSpPr>
      <p:cxnSp>
        <p:nvCxnSpPr>
          <p:cNvPr id="66" name="Google Shape;66;p16"/>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67" name="Google Shape;67;p16"/>
          <p:cNvSpPr txBox="1"/>
          <p:nvPr>
            <p:ph type="title"/>
          </p:nvPr>
        </p:nvSpPr>
        <p:spPr>
          <a:xfrm>
            <a:off x="512700" y="1893300"/>
            <a:ext cx="8118600" cy="1522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 name="Google Shape;71;p17"/>
          <p:cNvSpPr txBox="1"/>
          <p:nvPr>
            <p:ph idx="1" type="body"/>
          </p:nvPr>
        </p:nvSpPr>
        <p:spPr>
          <a:xfrm>
            <a:off x="3117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2" name="Google Shape;72;p17"/>
          <p:cNvSpPr txBox="1"/>
          <p:nvPr>
            <p:ph idx="2" type="body"/>
          </p:nvPr>
        </p:nvSpPr>
        <p:spPr>
          <a:xfrm>
            <a:off x="4832400" y="1171675"/>
            <a:ext cx="3999900" cy="3397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6" name="Google Shape;7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56040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p:txBody>
      </p:sp>
      <p:sp>
        <p:nvSpPr>
          <p:cNvPr id="83" name="Google Shape;8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 name="Google Shape;86;p2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87" name="Google Shape;87;p21"/>
          <p:cNvSpPr txBox="1"/>
          <p:nvPr>
            <p:ph type="title"/>
          </p:nvPr>
        </p:nvSpPr>
        <p:spPr>
          <a:xfrm>
            <a:off x="265500" y="1382350"/>
            <a:ext cx="4045200" cy="1333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p:txBody>
      </p:sp>
      <p:sp>
        <p:nvSpPr>
          <p:cNvPr id="88" name="Google Shape;88;p21"/>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9" name="Google Shape;89;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accent1"/>
              </a:buClr>
              <a:buSzPts val="1800"/>
              <a:buChar char="●"/>
              <a:defRPr>
                <a:solidFill>
                  <a:schemeClr val="accent1"/>
                </a:solidFill>
              </a:defRPr>
            </a:lvl1pPr>
            <a:lvl2pPr indent="-317500" lvl="1" marL="914400" algn="l">
              <a:lnSpc>
                <a:spcPct val="115000"/>
              </a:lnSpc>
              <a:spcBef>
                <a:spcPts val="0"/>
              </a:spcBef>
              <a:spcAft>
                <a:spcPts val="0"/>
              </a:spcAft>
              <a:buClr>
                <a:schemeClr val="accent1"/>
              </a:buClr>
              <a:buSzPts val="1400"/>
              <a:buChar char="○"/>
              <a:defRPr>
                <a:solidFill>
                  <a:schemeClr val="accent1"/>
                </a:solidFill>
              </a:defRPr>
            </a:lvl2pPr>
            <a:lvl3pPr indent="-317500" lvl="2" marL="1371600" algn="l">
              <a:lnSpc>
                <a:spcPct val="115000"/>
              </a:lnSpc>
              <a:spcBef>
                <a:spcPts val="0"/>
              </a:spcBef>
              <a:spcAft>
                <a:spcPts val="0"/>
              </a:spcAft>
              <a:buClr>
                <a:schemeClr val="accent1"/>
              </a:buClr>
              <a:buSzPts val="1400"/>
              <a:buChar char="■"/>
              <a:defRPr>
                <a:solidFill>
                  <a:schemeClr val="accent1"/>
                </a:solidFill>
              </a:defRPr>
            </a:lvl3pPr>
            <a:lvl4pPr indent="-317500" lvl="3" marL="1828800" algn="l">
              <a:lnSpc>
                <a:spcPct val="115000"/>
              </a:lnSpc>
              <a:spcBef>
                <a:spcPts val="0"/>
              </a:spcBef>
              <a:spcAft>
                <a:spcPts val="0"/>
              </a:spcAft>
              <a:buClr>
                <a:schemeClr val="accent1"/>
              </a:buClr>
              <a:buSzPts val="1400"/>
              <a:buChar char="●"/>
              <a:defRPr>
                <a:solidFill>
                  <a:schemeClr val="accent1"/>
                </a:solidFill>
              </a:defRPr>
            </a:lvl4pPr>
            <a:lvl5pPr indent="-317500" lvl="4" marL="2286000" algn="l">
              <a:lnSpc>
                <a:spcPct val="115000"/>
              </a:lnSpc>
              <a:spcBef>
                <a:spcPts val="0"/>
              </a:spcBef>
              <a:spcAft>
                <a:spcPts val="0"/>
              </a:spcAft>
              <a:buClr>
                <a:schemeClr val="accent1"/>
              </a:buClr>
              <a:buSzPts val="1400"/>
              <a:buChar char="○"/>
              <a:defRPr>
                <a:solidFill>
                  <a:schemeClr val="accent1"/>
                </a:solidFill>
              </a:defRPr>
            </a:lvl5pPr>
            <a:lvl6pPr indent="-317500" lvl="5" marL="2743200" algn="l">
              <a:lnSpc>
                <a:spcPct val="115000"/>
              </a:lnSpc>
              <a:spcBef>
                <a:spcPts val="0"/>
              </a:spcBef>
              <a:spcAft>
                <a:spcPts val="0"/>
              </a:spcAft>
              <a:buClr>
                <a:schemeClr val="accent1"/>
              </a:buClr>
              <a:buSzPts val="1400"/>
              <a:buChar char="■"/>
              <a:defRPr>
                <a:solidFill>
                  <a:schemeClr val="accent1"/>
                </a:solidFill>
              </a:defRPr>
            </a:lvl6pPr>
            <a:lvl7pPr indent="-317500" lvl="6" marL="3200400" algn="l">
              <a:lnSpc>
                <a:spcPct val="115000"/>
              </a:lnSpc>
              <a:spcBef>
                <a:spcPts val="0"/>
              </a:spcBef>
              <a:spcAft>
                <a:spcPts val="0"/>
              </a:spcAft>
              <a:buClr>
                <a:schemeClr val="accent1"/>
              </a:buClr>
              <a:buSzPts val="1400"/>
              <a:buChar char="●"/>
              <a:defRPr>
                <a:solidFill>
                  <a:schemeClr val="accent1"/>
                </a:solidFill>
              </a:defRPr>
            </a:lvl7pPr>
            <a:lvl8pPr indent="-317500" lvl="7" marL="3657600" algn="l">
              <a:lnSpc>
                <a:spcPct val="115000"/>
              </a:lnSpc>
              <a:spcBef>
                <a:spcPts val="0"/>
              </a:spcBef>
              <a:spcAft>
                <a:spcPts val="0"/>
              </a:spcAft>
              <a:buClr>
                <a:schemeClr val="accent1"/>
              </a:buClr>
              <a:buSzPts val="1400"/>
              <a:buChar char="○"/>
              <a:defRPr>
                <a:solidFill>
                  <a:schemeClr val="accent1"/>
                </a:solidFill>
              </a:defRPr>
            </a:lvl8pPr>
            <a:lvl9pPr indent="-317500" lvl="8" marL="4114800" algn="l">
              <a:lnSpc>
                <a:spcPct val="115000"/>
              </a:lnSpc>
              <a:spcBef>
                <a:spcPts val="0"/>
              </a:spcBef>
              <a:spcAft>
                <a:spcPts val="0"/>
              </a:spcAft>
              <a:buClr>
                <a:schemeClr val="accent1"/>
              </a:buClr>
              <a:buSzPts val="1400"/>
              <a:buChar char="■"/>
              <a:defRPr>
                <a:solidFill>
                  <a:schemeClr val="accent1"/>
                </a:solidFill>
              </a:defRPr>
            </a:lvl9pPr>
          </a:lstStyle>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93" name="Google Shape;9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039650"/>
            <a:ext cx="8520600" cy="2106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1pPr>
            <a:lvl2pPr lvl="1"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2pPr>
            <a:lvl3pPr lvl="2"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3pPr>
            <a:lvl4pPr lvl="3"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4pPr>
            <a:lvl5pPr lvl="4"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5pPr>
            <a:lvl6pPr lvl="5"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6pPr>
            <a:lvl7pPr lvl="6"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7pPr>
            <a:lvl8pPr lvl="7"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8pPr>
            <a:lvl9pPr lvl="8" marR="0" rtl="0" algn="l">
              <a:lnSpc>
                <a:spcPct val="100000"/>
              </a:lnSpc>
              <a:spcBef>
                <a:spcPts val="0"/>
              </a:spcBef>
              <a:spcAft>
                <a:spcPts val="0"/>
              </a:spcAft>
              <a:buClr>
                <a:schemeClr val="dk1"/>
              </a:buClr>
              <a:buSzPts val="3000"/>
              <a:buFont typeface="Old Standard TT"/>
              <a:buNone/>
              <a:defRPr b="0" i="0" sz="3000" u="none" cap="none" strike="noStrike">
                <a:solidFill>
                  <a:schemeClr val="dk1"/>
                </a:solidFill>
                <a:latin typeface="Old Standard TT"/>
                <a:ea typeface="Old Standard TT"/>
                <a:cs typeface="Old Standard TT"/>
                <a:sym typeface="Old Standard TT"/>
              </a:defRPr>
            </a:lvl9pPr>
          </a:lstStyle>
          <a:p/>
        </p:txBody>
      </p:sp>
      <p:sp>
        <p:nvSpPr>
          <p:cNvPr id="52" name="Google Shape;52;p1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ld Standard TT"/>
              <a:buChar char="●"/>
              <a:defRPr b="0" i="0" sz="1800" u="none" cap="none" strike="noStrike">
                <a:solidFill>
                  <a:schemeClr val="dk1"/>
                </a:solidFill>
                <a:latin typeface="Old Standard TT"/>
                <a:ea typeface="Old Standard TT"/>
                <a:cs typeface="Old Standard TT"/>
                <a:sym typeface="Old Standard TT"/>
              </a:defRPr>
            </a:lvl1pPr>
            <a:lvl2pPr indent="-317500" lvl="1" marL="914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2pPr>
            <a:lvl3pPr indent="-317500" lvl="2" marL="1371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3pPr>
            <a:lvl4pPr indent="-317500" lvl="3" marL="1828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4pPr>
            <a:lvl5pPr indent="-317500" lvl="4" marL="22860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5pPr>
            <a:lvl6pPr indent="-317500" lvl="5" marL="27432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6pPr>
            <a:lvl7pPr indent="-317500" lvl="6" marL="32004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7pPr>
            <a:lvl8pPr indent="-317500" lvl="7" marL="36576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8pPr>
            <a:lvl9pPr indent="-317500" lvl="8" marL="4114800" marR="0" rtl="0" algn="l">
              <a:lnSpc>
                <a:spcPct val="115000"/>
              </a:lnSpc>
              <a:spcBef>
                <a:spcPts val="0"/>
              </a:spcBef>
              <a:spcAft>
                <a:spcPts val="0"/>
              </a:spcAft>
              <a:buClr>
                <a:schemeClr val="dk1"/>
              </a:buClr>
              <a:buSzPts val="1400"/>
              <a:buFont typeface="Old Standard TT"/>
              <a:buChar char="■"/>
              <a:defRPr b="0" i="0" sz="1400" u="none" cap="none" strike="noStrike">
                <a:solidFill>
                  <a:schemeClr val="dk1"/>
                </a:solidFill>
                <a:latin typeface="Old Standard TT"/>
                <a:ea typeface="Old Standard TT"/>
                <a:cs typeface="Old Standard TT"/>
                <a:sym typeface="Old Standard T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drive.google.com/file/d/1KOYHMDIK_fY6_v6gUoZog6cJfTPFf0HO/view" TargetMode="Externa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drive.google.com/file/d/1vz7LcfwhiPA5aYMEZsRtKrFVWMsNWqNq/view" TargetMode="Externa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github.com/yalesong/tvsum" TargetMode="External"/><Relationship Id="rId4" Type="http://schemas.openxmlformats.org/officeDocument/2006/relationships/hyperlink" Target="https://paperswithcode.com/dataset/tvsum-1#:~:text=Videos%20Using%20Titles-,Title%2Dbased%20Video%20Summarization%20(TVSum)%20dataset%20serves%20as%20a,crowdsourcing%20(20%20per%20vide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paperswithcode.com/dataset/summe#:~:text=The%20SumMe%20dataset%20is%20a,summaries%20(390%20in%20total)" TargetMode="External"/><Relationship Id="rId4" Type="http://schemas.openxmlformats.org/officeDocument/2006/relationships/hyperlink" Target="https://github.com/robi56/video-summarization-resources?tab=readme-ov-fi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03" name="Shape 103"/>
        <p:cNvGrpSpPr/>
        <p:nvPr/>
      </p:nvGrpSpPr>
      <p:grpSpPr>
        <a:xfrm>
          <a:off x="0" y="0"/>
          <a:ext cx="0" cy="0"/>
          <a:chOff x="0" y="0"/>
          <a:chExt cx="0" cy="0"/>
        </a:xfrm>
      </p:grpSpPr>
      <p:sp>
        <p:nvSpPr>
          <p:cNvPr id="104" name="Google Shape;104;p25"/>
          <p:cNvSpPr txBox="1"/>
          <p:nvPr>
            <p:ph type="ctrTitle"/>
          </p:nvPr>
        </p:nvSpPr>
        <p:spPr>
          <a:xfrm>
            <a:off x="78300" y="471925"/>
            <a:ext cx="8209800" cy="94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b="1" lang="en" sz="3750">
                <a:solidFill>
                  <a:schemeClr val="dk1"/>
                </a:solidFill>
              </a:rPr>
              <a:t>Object based video Summarization</a:t>
            </a:r>
            <a:endParaRPr b="1" sz="3750">
              <a:solidFill>
                <a:schemeClr val="dk1"/>
              </a:solidFill>
            </a:endParaRPr>
          </a:p>
        </p:txBody>
      </p:sp>
      <p:sp>
        <p:nvSpPr>
          <p:cNvPr id="105" name="Google Shape;105;p25"/>
          <p:cNvSpPr txBox="1"/>
          <p:nvPr/>
        </p:nvSpPr>
        <p:spPr>
          <a:xfrm>
            <a:off x="4572000" y="2852575"/>
            <a:ext cx="4288800" cy="20934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1" lang="en" sz="1600" u="none" cap="none" strike="noStrike">
                <a:solidFill>
                  <a:schemeClr val="dk1"/>
                </a:solidFill>
                <a:latin typeface="Times New Roman"/>
                <a:ea typeface="Times New Roman"/>
                <a:cs typeface="Times New Roman"/>
                <a:sym typeface="Times New Roman"/>
              </a:rPr>
              <a:t>Presentation by Group </a:t>
            </a:r>
            <a:r>
              <a:rPr b="1" i="1" lang="en" sz="1600" u="none" cap="none" strike="noStrike">
                <a:solidFill>
                  <a:schemeClr val="dk1"/>
                </a:solidFill>
                <a:latin typeface="Times New Roman"/>
                <a:ea typeface="Times New Roman"/>
                <a:cs typeface="Times New Roman"/>
                <a:sym typeface="Times New Roman"/>
              </a:rPr>
              <a:t>B4</a:t>
            </a:r>
            <a:r>
              <a:rPr b="0" i="1" lang="en" sz="1600" u="none" cap="none" strike="noStrike">
                <a:solidFill>
                  <a:schemeClr val="dk1"/>
                </a:solidFill>
                <a:latin typeface="Times New Roman"/>
                <a:ea typeface="Times New Roman"/>
                <a:cs typeface="Times New Roman"/>
                <a:sym typeface="Times New Roman"/>
              </a:rPr>
              <a:t>:-</a:t>
            </a:r>
            <a:endParaRPr b="0" i="0" sz="16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Tavva Srinivas </a:t>
            </a:r>
            <a:r>
              <a:rPr b="1" i="0" lang="en" sz="1200" u="none" cap="none" strike="noStrike">
                <a:solidFill>
                  <a:srgbClr val="3B4E4E"/>
                </a:solidFill>
                <a:latin typeface="Arial"/>
                <a:ea typeface="Arial"/>
                <a:cs typeface="Arial"/>
                <a:sym typeface="Arial"/>
              </a:rPr>
              <a:t>IIT2022232</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Rohit Patil </a:t>
            </a:r>
            <a:r>
              <a:rPr b="1" i="0" lang="en" sz="1200" u="none" cap="none" strike="noStrike">
                <a:solidFill>
                  <a:srgbClr val="3B4E4E"/>
                </a:solidFill>
                <a:latin typeface="Arial"/>
                <a:ea typeface="Arial"/>
                <a:cs typeface="Arial"/>
                <a:sym typeface="Arial"/>
              </a:rPr>
              <a:t>IIT2022234 </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Sahil Sonawane </a:t>
            </a:r>
            <a:r>
              <a:rPr b="1" i="0" lang="en" sz="1200" u="none" cap="none" strike="noStrike">
                <a:solidFill>
                  <a:srgbClr val="3B4E4E"/>
                </a:solidFill>
                <a:latin typeface="Arial"/>
                <a:ea typeface="Arial"/>
                <a:cs typeface="Arial"/>
                <a:sym typeface="Arial"/>
              </a:rPr>
              <a:t>IIT2022236</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Himanshu Raj </a:t>
            </a:r>
            <a:r>
              <a:rPr b="1" i="0" lang="en" sz="1200" u="none" cap="none" strike="noStrike">
                <a:solidFill>
                  <a:srgbClr val="3B4E4E"/>
                </a:solidFill>
                <a:latin typeface="Arial"/>
                <a:ea typeface="Arial"/>
                <a:cs typeface="Arial"/>
                <a:sym typeface="Arial"/>
              </a:rPr>
              <a:t>IIT2022237</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Ashutosh Sahu </a:t>
            </a:r>
            <a:r>
              <a:rPr b="1" i="0" lang="en" sz="1200" u="none" cap="none" strike="noStrike">
                <a:solidFill>
                  <a:srgbClr val="3B4E4E"/>
                </a:solidFill>
                <a:latin typeface="Arial"/>
                <a:ea typeface="Arial"/>
                <a:cs typeface="Arial"/>
                <a:sym typeface="Arial"/>
              </a:rPr>
              <a:t>IIT2022238</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2000"/>
              <a:buFont typeface="Arial"/>
              <a:buNone/>
            </a:pPr>
            <a:r>
              <a:rPr b="0" i="0" lang="en" sz="1200" u="none" cap="none" strike="noStrike">
                <a:solidFill>
                  <a:srgbClr val="3B4E4E"/>
                </a:solidFill>
                <a:latin typeface="Arial"/>
                <a:ea typeface="Arial"/>
                <a:cs typeface="Arial"/>
                <a:sym typeface="Arial"/>
              </a:rPr>
              <a:t>Ankit Kumar </a:t>
            </a:r>
            <a:r>
              <a:rPr b="1" i="0" lang="en" sz="1200" u="none" cap="none" strike="noStrike">
                <a:solidFill>
                  <a:srgbClr val="3B4E4E"/>
                </a:solidFill>
                <a:latin typeface="Arial"/>
                <a:ea typeface="Arial"/>
                <a:cs typeface="Arial"/>
                <a:sym typeface="Arial"/>
              </a:rPr>
              <a:t>IIT2022256</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Disha Soni </a:t>
            </a:r>
            <a:r>
              <a:rPr b="1" i="0" lang="en" sz="1200" u="none" cap="none" strike="noStrike">
                <a:solidFill>
                  <a:srgbClr val="3B4E4E"/>
                </a:solidFill>
                <a:latin typeface="Arial"/>
                <a:ea typeface="Arial"/>
                <a:cs typeface="Arial"/>
                <a:sym typeface="Arial"/>
              </a:rPr>
              <a:t>IIT2022260</a:t>
            </a:r>
            <a:endParaRPr b="1" i="0" sz="1200" u="none" cap="none" strike="noStrike">
              <a:solidFill>
                <a:srgbClr val="3B4E4E"/>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rPr b="0" i="0" lang="en" sz="1200" u="none" cap="none" strike="noStrike">
                <a:solidFill>
                  <a:srgbClr val="3B4E4E"/>
                </a:solidFill>
                <a:latin typeface="Arial"/>
                <a:ea typeface="Arial"/>
                <a:cs typeface="Arial"/>
                <a:sym typeface="Arial"/>
              </a:rPr>
              <a:t>Aakash Dhoriyani </a:t>
            </a:r>
            <a:r>
              <a:rPr b="1" i="0" lang="en" sz="1200" u="none" cap="none" strike="noStrike">
                <a:solidFill>
                  <a:srgbClr val="3B4E4E"/>
                </a:solidFill>
                <a:latin typeface="Arial"/>
                <a:ea typeface="Arial"/>
                <a:cs typeface="Arial"/>
                <a:sym typeface="Arial"/>
              </a:rPr>
              <a:t>IIT2022264</a:t>
            </a:r>
            <a:endParaRPr b="1" i="0" sz="1200" u="none" cap="none" strike="noStrike">
              <a:solidFill>
                <a:srgbClr val="3B4E4E"/>
              </a:solidFill>
              <a:latin typeface="Arial"/>
              <a:ea typeface="Arial"/>
              <a:cs typeface="Arial"/>
              <a:sym typeface="Arial"/>
            </a:endParaRPr>
          </a:p>
        </p:txBody>
      </p:sp>
      <p:sp>
        <p:nvSpPr>
          <p:cNvPr id="106" name="Google Shape;106;p25"/>
          <p:cNvSpPr txBox="1"/>
          <p:nvPr/>
        </p:nvSpPr>
        <p:spPr>
          <a:xfrm>
            <a:off x="1468800" y="2059575"/>
            <a:ext cx="6206400" cy="5121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ld Standard TT"/>
                <a:ea typeface="Old Standard TT"/>
                <a:cs typeface="Old Standard TT"/>
                <a:sym typeface="Old Standard TT"/>
              </a:rPr>
              <a:t>Under the guidance of - Prof. Anupam Agrawal</a:t>
            </a:r>
            <a:endParaRPr sz="1800">
              <a:solidFill>
                <a:schemeClr val="dk1"/>
              </a:solidFill>
              <a:latin typeface="Old Standard TT"/>
              <a:ea typeface="Old Standard TT"/>
              <a:cs typeface="Old Standard TT"/>
              <a:sym typeface="Old Standard TT"/>
            </a:endParaRPr>
          </a:p>
        </p:txBody>
      </p:sp>
      <p:pic>
        <p:nvPicPr>
          <p:cNvPr id="107" name="Google Shape;107;p25"/>
          <p:cNvPicPr preferRelativeResize="0"/>
          <p:nvPr/>
        </p:nvPicPr>
        <p:blipFill>
          <a:blip r:embed="rId3">
            <a:alphaModFix/>
          </a:blip>
          <a:stretch>
            <a:fillRect/>
          </a:stretch>
        </p:blipFill>
        <p:spPr>
          <a:xfrm>
            <a:off x="7977027" y="515150"/>
            <a:ext cx="1037300" cy="103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61" name="Shape 161"/>
        <p:cNvGrpSpPr/>
        <p:nvPr/>
      </p:nvGrpSpPr>
      <p:grpSpPr>
        <a:xfrm>
          <a:off x="0" y="0"/>
          <a:ext cx="0" cy="0"/>
          <a:chOff x="0" y="0"/>
          <a:chExt cx="0" cy="0"/>
        </a:xfrm>
      </p:grpSpPr>
      <p:sp>
        <p:nvSpPr>
          <p:cNvPr id="162" name="Google Shape;162;p34"/>
          <p:cNvSpPr txBox="1"/>
          <p:nvPr>
            <p:ph type="title"/>
          </p:nvPr>
        </p:nvSpPr>
        <p:spPr>
          <a:xfrm>
            <a:off x="355200" y="2428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Model Architecture</a:t>
            </a:r>
            <a:endParaRPr b="1"/>
          </a:p>
        </p:txBody>
      </p:sp>
      <p:sp>
        <p:nvSpPr>
          <p:cNvPr id="163" name="Google Shape;163;p34"/>
          <p:cNvSpPr txBox="1"/>
          <p:nvPr/>
        </p:nvSpPr>
        <p:spPr>
          <a:xfrm>
            <a:off x="3873400" y="4279175"/>
            <a:ext cx="1033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[3]</a:t>
            </a:r>
            <a:endParaRPr sz="1800">
              <a:solidFill>
                <a:schemeClr val="dk1"/>
              </a:solidFill>
              <a:latin typeface="Old Standard TT"/>
              <a:ea typeface="Old Standard TT"/>
              <a:cs typeface="Old Standard TT"/>
              <a:sym typeface="Old Standard TT"/>
            </a:endParaRPr>
          </a:p>
        </p:txBody>
      </p:sp>
      <p:pic>
        <p:nvPicPr>
          <p:cNvPr id="164" name="Google Shape;164;p34"/>
          <p:cNvPicPr preferRelativeResize="0"/>
          <p:nvPr/>
        </p:nvPicPr>
        <p:blipFill>
          <a:blip r:embed="rId3">
            <a:alphaModFix/>
          </a:blip>
          <a:stretch>
            <a:fillRect/>
          </a:stretch>
        </p:blipFill>
        <p:spPr>
          <a:xfrm>
            <a:off x="195900" y="1023500"/>
            <a:ext cx="8839200" cy="30881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184725"/>
            <a:ext cx="8520600" cy="87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t>Paper - 4</a:t>
            </a:r>
            <a:endParaRPr b="1" sz="1800"/>
          </a:p>
        </p:txBody>
      </p:sp>
      <p:sp>
        <p:nvSpPr>
          <p:cNvPr id="170" name="Google Shape;170;p35"/>
          <p:cNvSpPr txBox="1"/>
          <p:nvPr>
            <p:ph idx="1" type="body"/>
          </p:nvPr>
        </p:nvSpPr>
        <p:spPr>
          <a:xfrm>
            <a:off x="311700" y="839125"/>
            <a:ext cx="8520600" cy="40755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500">
                <a:latin typeface="Arial"/>
                <a:ea typeface="Arial"/>
                <a:cs typeface="Arial"/>
                <a:sym typeface="Arial"/>
              </a:rPr>
              <a:t>Neeraj Baghel, Suresh C. Raikwar, and Charul Bhatnagar</a:t>
            </a:r>
            <a:br>
              <a:rPr b="1" lang="en" sz="1500">
                <a:latin typeface="Arial"/>
                <a:ea typeface="Arial"/>
                <a:cs typeface="Arial"/>
                <a:sym typeface="Arial"/>
              </a:rPr>
            </a:br>
            <a:r>
              <a:rPr b="1" lang="en" sz="1500">
                <a:latin typeface="Arial"/>
                <a:ea typeface="Arial"/>
                <a:cs typeface="Arial"/>
                <a:sym typeface="Arial"/>
              </a:rPr>
              <a:t>"Image Conditioned Keyframe-Based Video Summarization Using Object Detection"</a:t>
            </a:r>
            <a:br>
              <a:rPr b="1" lang="en" sz="1500">
                <a:latin typeface="Arial"/>
                <a:ea typeface="Arial"/>
                <a:cs typeface="Arial"/>
                <a:sym typeface="Arial"/>
              </a:rPr>
            </a:br>
            <a:r>
              <a:rPr b="1" lang="en" sz="1500">
                <a:latin typeface="Arial"/>
                <a:ea typeface="Arial"/>
                <a:cs typeface="Arial"/>
                <a:sym typeface="Arial"/>
              </a:rPr>
              <a:t>Unpublished manuscript, 2020.</a:t>
            </a:r>
            <a:endParaRPr b="1" sz="15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500">
                <a:latin typeface="Arial"/>
                <a:ea typeface="Arial"/>
                <a:cs typeface="Arial"/>
                <a:sym typeface="Arial"/>
              </a:rPr>
              <a:t>Methodology:</a:t>
            </a:r>
            <a:endParaRPr b="1" sz="1500">
              <a:latin typeface="Arial"/>
              <a:ea typeface="Arial"/>
              <a:cs typeface="Arial"/>
              <a:sym typeface="Arial"/>
            </a:endParaRPr>
          </a:p>
          <a:p>
            <a:pPr indent="-323850" lvl="0" marL="457200" rtl="0" algn="l">
              <a:spcBef>
                <a:spcPts val="1200"/>
              </a:spcBef>
              <a:spcAft>
                <a:spcPts val="0"/>
              </a:spcAft>
              <a:buSzPts val="1500"/>
              <a:buFont typeface="Arial"/>
              <a:buChar char="●"/>
            </a:pPr>
            <a:r>
              <a:rPr b="1" lang="en" sz="1500">
                <a:latin typeface="Arial"/>
                <a:ea typeface="Arial"/>
                <a:cs typeface="Arial"/>
                <a:sym typeface="Arial"/>
              </a:rPr>
              <a:t>Model:</a:t>
            </a:r>
            <a:r>
              <a:rPr lang="en" sz="1500">
                <a:latin typeface="Arial"/>
                <a:ea typeface="Arial"/>
                <a:cs typeface="Arial"/>
                <a:sym typeface="Arial"/>
              </a:rPr>
              <a:t> Video summarization using image-conditioned object detection.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latin typeface="Arial"/>
                <a:ea typeface="Arial"/>
                <a:cs typeface="Arial"/>
                <a:sym typeface="Arial"/>
              </a:rPr>
              <a:t>Approach:</a:t>
            </a:r>
            <a:r>
              <a:rPr lang="en" sz="1500">
                <a:latin typeface="Arial"/>
                <a:ea typeface="Arial"/>
                <a:cs typeface="Arial"/>
                <a:sym typeface="Arial"/>
              </a:rPr>
              <a:t> A mathematical model minimizes redundancy by using similarity scores between query images and video frames.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latin typeface="Arial"/>
                <a:ea typeface="Arial"/>
                <a:cs typeface="Arial"/>
                <a:sym typeface="Arial"/>
              </a:rPr>
              <a:t>Evaluation:</a:t>
            </a:r>
            <a:r>
              <a:rPr lang="en" sz="1500">
                <a:latin typeface="Arial"/>
                <a:ea typeface="Arial"/>
                <a:cs typeface="Arial"/>
                <a:sym typeface="Arial"/>
              </a:rPr>
              <a:t> Achieved 57.06% F1-score on UT Egocentric dataset, outperforming existing approaches by 11.01%.</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b="1" lang="en" sz="1500">
                <a:latin typeface="Arial"/>
                <a:ea typeface="Arial"/>
                <a:cs typeface="Arial"/>
                <a:sym typeface="Arial"/>
              </a:rPr>
              <a:t>Scope:</a:t>
            </a:r>
            <a:r>
              <a:rPr lang="en" sz="1500">
                <a:latin typeface="Arial"/>
                <a:ea typeface="Arial"/>
                <a:cs typeface="Arial"/>
                <a:sym typeface="Arial"/>
              </a:rPr>
              <a:t> Focuses on improving user preference recognition for keyframe selection under varying illumination conditions.</a:t>
            </a:r>
            <a:endParaRPr sz="1500">
              <a:latin typeface="Arial"/>
              <a:ea typeface="Arial"/>
              <a:cs typeface="Arial"/>
              <a:sym typeface="Arial"/>
            </a:endParaRPr>
          </a:p>
          <a:p>
            <a:pPr indent="0" lvl="0" marL="0" rtl="0" algn="l">
              <a:lnSpc>
                <a:spcPct val="115000"/>
              </a:lnSpc>
              <a:spcBef>
                <a:spcPts val="1200"/>
              </a:spcBef>
              <a:spcAft>
                <a:spcPts val="0"/>
              </a:spcAft>
              <a:buNone/>
            </a:pPr>
            <a:r>
              <a:t/>
            </a:r>
            <a:endParaRPr b="1">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74" name="Shape 174"/>
        <p:cNvGrpSpPr/>
        <p:nvPr/>
      </p:nvGrpSpPr>
      <p:grpSpPr>
        <a:xfrm>
          <a:off x="0" y="0"/>
          <a:ext cx="0" cy="0"/>
          <a:chOff x="0" y="0"/>
          <a:chExt cx="0" cy="0"/>
        </a:xfrm>
      </p:grpSpPr>
      <p:sp>
        <p:nvSpPr>
          <p:cNvPr id="175" name="Google Shape;175;p36"/>
          <p:cNvSpPr txBox="1"/>
          <p:nvPr>
            <p:ph type="title"/>
          </p:nvPr>
        </p:nvSpPr>
        <p:spPr>
          <a:xfrm>
            <a:off x="355200" y="2428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Model Architecture</a:t>
            </a:r>
            <a:endParaRPr b="1"/>
          </a:p>
        </p:txBody>
      </p:sp>
      <p:sp>
        <p:nvSpPr>
          <p:cNvPr id="176" name="Google Shape;176;p36"/>
          <p:cNvSpPr txBox="1"/>
          <p:nvPr/>
        </p:nvSpPr>
        <p:spPr>
          <a:xfrm>
            <a:off x="3884275" y="4523950"/>
            <a:ext cx="1033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[4]</a:t>
            </a:r>
            <a:endParaRPr sz="1800">
              <a:solidFill>
                <a:schemeClr val="dk1"/>
              </a:solidFill>
              <a:latin typeface="Old Standard TT"/>
              <a:ea typeface="Old Standard TT"/>
              <a:cs typeface="Old Standard TT"/>
              <a:sym typeface="Old Standard TT"/>
            </a:endParaRPr>
          </a:p>
        </p:txBody>
      </p:sp>
      <p:pic>
        <p:nvPicPr>
          <p:cNvPr id="177" name="Google Shape;177;p36"/>
          <p:cNvPicPr preferRelativeResize="0"/>
          <p:nvPr/>
        </p:nvPicPr>
        <p:blipFill>
          <a:blip r:embed="rId3">
            <a:alphaModFix/>
          </a:blip>
          <a:stretch>
            <a:fillRect/>
          </a:stretch>
        </p:blipFill>
        <p:spPr>
          <a:xfrm>
            <a:off x="1598038" y="1008425"/>
            <a:ext cx="5370821" cy="3363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81" name="Shape 181"/>
        <p:cNvGrpSpPr/>
        <p:nvPr/>
      </p:nvGrpSpPr>
      <p:grpSpPr>
        <a:xfrm>
          <a:off x="0" y="0"/>
          <a:ext cx="0" cy="0"/>
          <a:chOff x="0" y="0"/>
          <a:chExt cx="0" cy="0"/>
        </a:xfrm>
      </p:grpSpPr>
      <p:sp>
        <p:nvSpPr>
          <p:cNvPr id="182" name="Google Shape;182;p37"/>
          <p:cNvSpPr txBox="1"/>
          <p:nvPr>
            <p:ph type="title"/>
          </p:nvPr>
        </p:nvSpPr>
        <p:spPr>
          <a:xfrm>
            <a:off x="311700" y="184725"/>
            <a:ext cx="8520600" cy="87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t>Paper - 5</a:t>
            </a:r>
            <a:endParaRPr b="1" sz="1800"/>
          </a:p>
        </p:txBody>
      </p:sp>
      <p:sp>
        <p:nvSpPr>
          <p:cNvPr id="183" name="Google Shape;183;p37"/>
          <p:cNvSpPr txBox="1"/>
          <p:nvPr>
            <p:ph idx="1" type="body"/>
          </p:nvPr>
        </p:nvSpPr>
        <p:spPr>
          <a:xfrm>
            <a:off x="311700" y="914775"/>
            <a:ext cx="8520600" cy="40755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700">
                <a:latin typeface="Arial"/>
                <a:ea typeface="Arial"/>
                <a:cs typeface="Arial"/>
                <a:sym typeface="Arial"/>
              </a:rPr>
              <a:t>Image Conditioned Keyframe-Based Video Summarization Using Object Detection</a:t>
            </a:r>
            <a:endParaRPr b="1" sz="17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600">
                <a:latin typeface="Arial"/>
                <a:ea typeface="Arial"/>
                <a:cs typeface="Arial"/>
                <a:sym typeface="Arial"/>
              </a:rPr>
              <a:t>Methodology:</a:t>
            </a:r>
            <a:endParaRPr b="1" sz="1987"/>
          </a:p>
          <a:p>
            <a:pPr indent="-329374" lvl="0" marL="457200" rtl="0" algn="l">
              <a:lnSpc>
                <a:spcPct val="115000"/>
              </a:lnSpc>
              <a:spcBef>
                <a:spcPts val="1200"/>
              </a:spcBef>
              <a:spcAft>
                <a:spcPts val="0"/>
              </a:spcAft>
              <a:buSzPts val="1587"/>
              <a:buChar char="●"/>
            </a:pPr>
            <a:r>
              <a:rPr b="1" lang="en" sz="1587"/>
              <a:t>Model</a:t>
            </a:r>
            <a:r>
              <a:rPr lang="en" sz="1587"/>
              <a:t>: Utilizes YOLOv3 for object detection to identify and localize the Object of Interest (OoI) in video frames.</a:t>
            </a:r>
            <a:endParaRPr sz="1587"/>
          </a:p>
          <a:p>
            <a:pPr indent="-323024" lvl="0" marL="457200" rtl="0" algn="l">
              <a:lnSpc>
                <a:spcPct val="115000"/>
              </a:lnSpc>
              <a:spcBef>
                <a:spcPts val="0"/>
              </a:spcBef>
              <a:spcAft>
                <a:spcPts val="0"/>
              </a:spcAft>
              <a:buSzPts val="1487"/>
              <a:buChar char="●"/>
            </a:pPr>
            <a:r>
              <a:rPr b="1" lang="en" sz="1487"/>
              <a:t>Approach</a:t>
            </a:r>
            <a:r>
              <a:rPr lang="en" sz="1587"/>
              <a:t>: Summarizes videos by selecting only frames containing the OoI, reducing video length while maintaining relevant content.</a:t>
            </a:r>
            <a:endParaRPr sz="1587"/>
          </a:p>
          <a:p>
            <a:pPr indent="-323024" lvl="0" marL="457200" rtl="0" algn="l">
              <a:lnSpc>
                <a:spcPct val="115000"/>
              </a:lnSpc>
              <a:spcBef>
                <a:spcPts val="0"/>
              </a:spcBef>
              <a:spcAft>
                <a:spcPts val="0"/>
              </a:spcAft>
              <a:buSzPts val="1487"/>
              <a:buChar char="●"/>
            </a:pPr>
            <a:r>
              <a:rPr b="1" lang="en" sz="1487"/>
              <a:t>Evaluation</a:t>
            </a:r>
            <a:r>
              <a:rPr lang="en" sz="1587"/>
              <a:t>: Achieved 99.6%-99.9% accuracy on VSUMM, TVSum, and custom datasets, with metrics like precision, recall, and F1-score used for performance assessment.</a:t>
            </a:r>
            <a:endParaRPr sz="1587"/>
          </a:p>
          <a:p>
            <a:pPr indent="-323024" lvl="0" marL="457200" rtl="0" algn="l">
              <a:lnSpc>
                <a:spcPct val="115000"/>
              </a:lnSpc>
              <a:spcBef>
                <a:spcPts val="0"/>
              </a:spcBef>
              <a:spcAft>
                <a:spcPts val="0"/>
              </a:spcAft>
              <a:buSzPts val="1487"/>
              <a:buChar char="●"/>
            </a:pPr>
            <a:r>
              <a:rPr b="1" lang="en" sz="1687"/>
              <a:t>Scope</a:t>
            </a:r>
            <a:r>
              <a:rPr lang="en" sz="1587"/>
              <a:t>: Applicable in video surveillance, personal video summarization, and video content indexing, saving significant time and computational resources</a:t>
            </a:r>
            <a:endParaRPr b="1" sz="145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87" name="Shape 187"/>
        <p:cNvGrpSpPr/>
        <p:nvPr/>
      </p:nvGrpSpPr>
      <p:grpSpPr>
        <a:xfrm>
          <a:off x="0" y="0"/>
          <a:ext cx="0" cy="0"/>
          <a:chOff x="0" y="0"/>
          <a:chExt cx="0" cy="0"/>
        </a:xfrm>
      </p:grpSpPr>
      <p:sp>
        <p:nvSpPr>
          <p:cNvPr id="188" name="Google Shape;188;p38"/>
          <p:cNvSpPr txBox="1"/>
          <p:nvPr>
            <p:ph type="title"/>
          </p:nvPr>
        </p:nvSpPr>
        <p:spPr>
          <a:xfrm>
            <a:off x="355200" y="2428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t>Model Architecture</a:t>
            </a:r>
            <a:endParaRPr b="1"/>
          </a:p>
        </p:txBody>
      </p:sp>
      <p:sp>
        <p:nvSpPr>
          <p:cNvPr id="189" name="Google Shape;189;p38"/>
          <p:cNvSpPr txBox="1"/>
          <p:nvPr/>
        </p:nvSpPr>
        <p:spPr>
          <a:xfrm>
            <a:off x="4055400" y="4540150"/>
            <a:ext cx="1033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[5]</a:t>
            </a:r>
            <a:endParaRPr sz="1800">
              <a:solidFill>
                <a:schemeClr val="dk1"/>
              </a:solidFill>
              <a:latin typeface="Old Standard TT"/>
              <a:ea typeface="Old Standard TT"/>
              <a:cs typeface="Old Standard TT"/>
              <a:sym typeface="Old Standard TT"/>
            </a:endParaRPr>
          </a:p>
        </p:txBody>
      </p:sp>
      <p:pic>
        <p:nvPicPr>
          <p:cNvPr id="190" name="Google Shape;190;p38"/>
          <p:cNvPicPr preferRelativeResize="0"/>
          <p:nvPr/>
        </p:nvPicPr>
        <p:blipFill>
          <a:blip r:embed="rId3">
            <a:alphaModFix/>
          </a:blip>
          <a:stretch>
            <a:fillRect/>
          </a:stretch>
        </p:blipFill>
        <p:spPr>
          <a:xfrm>
            <a:off x="2114213" y="926500"/>
            <a:ext cx="5002575" cy="4057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94" name="Shape 194"/>
        <p:cNvGrpSpPr/>
        <p:nvPr/>
      </p:nvGrpSpPr>
      <p:grpSpPr>
        <a:xfrm>
          <a:off x="0" y="0"/>
          <a:ext cx="0" cy="0"/>
          <a:chOff x="0" y="0"/>
          <a:chExt cx="0" cy="0"/>
        </a:xfrm>
      </p:grpSpPr>
      <p:sp>
        <p:nvSpPr>
          <p:cNvPr id="195" name="Google Shape;195;p39"/>
          <p:cNvSpPr txBox="1"/>
          <p:nvPr>
            <p:ph type="title"/>
          </p:nvPr>
        </p:nvSpPr>
        <p:spPr>
          <a:xfrm>
            <a:off x="398150" y="455850"/>
            <a:ext cx="3985800" cy="6132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t>Best Results</a:t>
            </a:r>
            <a:endParaRPr/>
          </a:p>
        </p:txBody>
      </p:sp>
      <p:sp>
        <p:nvSpPr>
          <p:cNvPr id="196" name="Google Shape;196;p39"/>
          <p:cNvSpPr txBox="1"/>
          <p:nvPr>
            <p:ph idx="1" type="body"/>
          </p:nvPr>
        </p:nvSpPr>
        <p:spPr>
          <a:xfrm>
            <a:off x="311700" y="1194700"/>
            <a:ext cx="8107800" cy="34980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1300">
                <a:latin typeface="Arial"/>
                <a:ea typeface="Arial"/>
                <a:cs typeface="Arial"/>
                <a:sym typeface="Arial"/>
              </a:rPr>
              <a:t>SumMe Dataset</a:t>
            </a:r>
            <a:r>
              <a:rPr lang="en" sz="1300">
                <a:latin typeface="Arial"/>
                <a:ea typeface="Arial"/>
                <a:cs typeface="Arial"/>
                <a:sym typeface="Arial"/>
              </a:rPr>
              <a:t>:</a:t>
            </a:r>
            <a:endParaRPr sz="1300">
              <a:latin typeface="Arial"/>
              <a:ea typeface="Arial"/>
              <a:cs typeface="Arial"/>
              <a:sym typeface="Arial"/>
            </a:endParaRPr>
          </a:p>
          <a:p>
            <a:pPr indent="-311150" lvl="0" marL="457200" rtl="0" algn="l">
              <a:spcBef>
                <a:spcPts val="1200"/>
              </a:spcBef>
              <a:spcAft>
                <a:spcPts val="0"/>
              </a:spcAft>
              <a:buSzPts val="1300"/>
              <a:buFont typeface="Arial"/>
              <a:buChar char="●"/>
            </a:pPr>
            <a:r>
              <a:rPr lang="en" sz="1300">
                <a:latin typeface="Arial"/>
                <a:ea typeface="Arial"/>
                <a:cs typeface="Arial"/>
                <a:sym typeface="Arial"/>
              </a:rPr>
              <a:t>Precision: 97.8%</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Recall: 91.8%</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F1 Score: 94.48%</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Accuracy: 98.7%</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Summarization rate: 93.5%</a:t>
            </a:r>
            <a:endParaRPr sz="1300">
              <a:latin typeface="Arial"/>
              <a:ea typeface="Arial"/>
              <a:cs typeface="Arial"/>
              <a:sym typeface="Arial"/>
            </a:endParaRPr>
          </a:p>
          <a:p>
            <a:pPr indent="0" lvl="0" marL="0" rtl="0" algn="l">
              <a:spcBef>
                <a:spcPts val="1200"/>
              </a:spcBef>
              <a:spcAft>
                <a:spcPts val="0"/>
              </a:spcAft>
              <a:buNone/>
            </a:pPr>
            <a:r>
              <a:rPr b="1" lang="en" sz="1300">
                <a:latin typeface="Arial"/>
                <a:ea typeface="Arial"/>
                <a:cs typeface="Arial"/>
                <a:sym typeface="Arial"/>
              </a:rPr>
              <a:t>Self-Created Dataset</a:t>
            </a:r>
            <a:r>
              <a:rPr lang="en" sz="1300">
                <a:latin typeface="Arial"/>
                <a:ea typeface="Arial"/>
                <a:cs typeface="Arial"/>
                <a:sym typeface="Arial"/>
              </a:rPr>
              <a:t>:</a:t>
            </a:r>
            <a:endParaRPr sz="1300">
              <a:latin typeface="Arial"/>
              <a:ea typeface="Arial"/>
              <a:cs typeface="Arial"/>
              <a:sym typeface="Arial"/>
            </a:endParaRPr>
          </a:p>
          <a:p>
            <a:pPr indent="-311150" lvl="0" marL="457200" rtl="0" algn="l">
              <a:spcBef>
                <a:spcPts val="1200"/>
              </a:spcBef>
              <a:spcAft>
                <a:spcPts val="0"/>
              </a:spcAft>
              <a:buSzPts val="1300"/>
              <a:buFont typeface="Arial"/>
              <a:buChar char="●"/>
            </a:pPr>
            <a:r>
              <a:rPr lang="en" sz="1300">
                <a:latin typeface="Arial"/>
                <a:ea typeface="Arial"/>
                <a:cs typeface="Arial"/>
                <a:sym typeface="Arial"/>
              </a:rPr>
              <a:t>Precision: 100%</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Recall: 93.1%</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F1 Score: 96.2%</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Accuracy: 97.5%</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Summarization rate: 67.3%</a:t>
            </a:r>
            <a:endParaRPr sz="5316">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00" name="Shape 200"/>
        <p:cNvGrpSpPr/>
        <p:nvPr/>
      </p:nvGrpSpPr>
      <p:grpSpPr>
        <a:xfrm>
          <a:off x="0" y="0"/>
          <a:ext cx="0" cy="0"/>
          <a:chOff x="0" y="0"/>
          <a:chExt cx="0" cy="0"/>
        </a:xfrm>
      </p:grpSpPr>
      <p:sp>
        <p:nvSpPr>
          <p:cNvPr id="201" name="Google Shape;201;p40"/>
          <p:cNvSpPr txBox="1"/>
          <p:nvPr>
            <p:ph type="title"/>
          </p:nvPr>
        </p:nvSpPr>
        <p:spPr>
          <a:xfrm>
            <a:off x="311700" y="445025"/>
            <a:ext cx="39858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Proposed Methodology</a:t>
            </a:r>
            <a:endParaRPr b="1"/>
          </a:p>
        </p:txBody>
      </p:sp>
      <p:pic>
        <p:nvPicPr>
          <p:cNvPr id="202" name="Google Shape;202;p40"/>
          <p:cNvPicPr preferRelativeResize="0"/>
          <p:nvPr/>
        </p:nvPicPr>
        <p:blipFill>
          <a:blip r:embed="rId3">
            <a:alphaModFix/>
          </a:blip>
          <a:stretch>
            <a:fillRect/>
          </a:stretch>
        </p:blipFill>
        <p:spPr>
          <a:xfrm>
            <a:off x="4526100" y="152400"/>
            <a:ext cx="3960354"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06" name="Shape 206"/>
        <p:cNvGrpSpPr/>
        <p:nvPr/>
      </p:nvGrpSpPr>
      <p:grpSpPr>
        <a:xfrm>
          <a:off x="0" y="0"/>
          <a:ext cx="0" cy="0"/>
          <a:chOff x="0" y="0"/>
          <a:chExt cx="0" cy="0"/>
        </a:xfrm>
      </p:grpSpPr>
      <p:sp>
        <p:nvSpPr>
          <p:cNvPr id="207" name="Google Shape;207;p41"/>
          <p:cNvSpPr txBox="1"/>
          <p:nvPr>
            <p:ph type="title"/>
          </p:nvPr>
        </p:nvSpPr>
        <p:spPr>
          <a:xfrm>
            <a:off x="181200" y="194925"/>
            <a:ext cx="4605600" cy="6132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1562"/>
              <a:buFont typeface="Arial"/>
              <a:buNone/>
            </a:pPr>
            <a:r>
              <a:rPr b="1" lang="en" sz="2133"/>
              <a:t>Flowchart for Video Processing Pipeline</a:t>
            </a:r>
            <a:endParaRPr b="1" sz="2133"/>
          </a:p>
          <a:p>
            <a:pPr indent="0" lvl="0" marL="0" rtl="0" algn="l">
              <a:lnSpc>
                <a:spcPct val="100000"/>
              </a:lnSpc>
              <a:spcBef>
                <a:spcPts val="0"/>
              </a:spcBef>
              <a:spcAft>
                <a:spcPts val="0"/>
              </a:spcAft>
              <a:buSzPct val="111111"/>
              <a:buNone/>
            </a:pPr>
            <a:r>
              <a:t/>
            </a:r>
            <a:endParaRPr/>
          </a:p>
        </p:txBody>
      </p:sp>
      <p:pic>
        <p:nvPicPr>
          <p:cNvPr id="208" name="Google Shape;208;p41"/>
          <p:cNvPicPr preferRelativeResize="0"/>
          <p:nvPr/>
        </p:nvPicPr>
        <p:blipFill>
          <a:blip r:embed="rId3">
            <a:alphaModFix/>
          </a:blip>
          <a:stretch>
            <a:fillRect/>
          </a:stretch>
        </p:blipFill>
        <p:spPr>
          <a:xfrm>
            <a:off x="6101950" y="92863"/>
            <a:ext cx="1863975" cy="4957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12" name="Shape 212"/>
        <p:cNvGrpSpPr/>
        <p:nvPr/>
      </p:nvGrpSpPr>
      <p:grpSpPr>
        <a:xfrm>
          <a:off x="0" y="0"/>
          <a:ext cx="0" cy="0"/>
          <a:chOff x="0" y="0"/>
          <a:chExt cx="0" cy="0"/>
        </a:xfrm>
      </p:grpSpPr>
      <p:sp>
        <p:nvSpPr>
          <p:cNvPr id="213" name="Google Shape;213;p42"/>
          <p:cNvSpPr txBox="1"/>
          <p:nvPr>
            <p:ph type="title"/>
          </p:nvPr>
        </p:nvSpPr>
        <p:spPr>
          <a:xfrm>
            <a:off x="181200" y="194925"/>
            <a:ext cx="43908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1820"/>
              <a:t>Block Diagram for System Components and Interactions</a:t>
            </a:r>
            <a:endParaRPr sz="2900"/>
          </a:p>
        </p:txBody>
      </p:sp>
      <p:pic>
        <p:nvPicPr>
          <p:cNvPr id="214" name="Google Shape;214;p42"/>
          <p:cNvPicPr preferRelativeResize="0"/>
          <p:nvPr/>
        </p:nvPicPr>
        <p:blipFill>
          <a:blip r:embed="rId3">
            <a:alphaModFix/>
          </a:blip>
          <a:stretch>
            <a:fillRect/>
          </a:stretch>
        </p:blipFill>
        <p:spPr>
          <a:xfrm>
            <a:off x="5548600" y="239650"/>
            <a:ext cx="1913150" cy="4773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18" name="Shape 218"/>
        <p:cNvGrpSpPr/>
        <p:nvPr/>
      </p:nvGrpSpPr>
      <p:grpSpPr>
        <a:xfrm>
          <a:off x="0" y="0"/>
          <a:ext cx="0" cy="0"/>
          <a:chOff x="0" y="0"/>
          <a:chExt cx="0" cy="0"/>
        </a:xfrm>
      </p:grpSpPr>
      <p:sp>
        <p:nvSpPr>
          <p:cNvPr id="219" name="Google Shape;219;p43"/>
          <p:cNvSpPr txBox="1"/>
          <p:nvPr>
            <p:ph type="title"/>
          </p:nvPr>
        </p:nvSpPr>
        <p:spPr>
          <a:xfrm>
            <a:off x="181200" y="194925"/>
            <a:ext cx="44643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1820"/>
              <a:t>Flowchart for Model Training and Evaluation</a:t>
            </a:r>
            <a:endParaRPr sz="2900"/>
          </a:p>
        </p:txBody>
      </p:sp>
      <p:pic>
        <p:nvPicPr>
          <p:cNvPr id="220" name="Google Shape;220;p43"/>
          <p:cNvPicPr preferRelativeResize="0"/>
          <p:nvPr/>
        </p:nvPicPr>
        <p:blipFill>
          <a:blip r:embed="rId3">
            <a:alphaModFix/>
          </a:blip>
          <a:stretch>
            <a:fillRect/>
          </a:stretch>
        </p:blipFill>
        <p:spPr>
          <a:xfrm>
            <a:off x="4797900" y="150225"/>
            <a:ext cx="2424750" cy="4840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535000" y="445025"/>
            <a:ext cx="82974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Content</a:t>
            </a:r>
            <a:endParaRPr/>
          </a:p>
          <a:p>
            <a:pPr indent="0" lvl="0" marL="0" rtl="0" algn="l">
              <a:lnSpc>
                <a:spcPct val="100000"/>
              </a:lnSpc>
              <a:spcBef>
                <a:spcPts val="0"/>
              </a:spcBef>
              <a:spcAft>
                <a:spcPts val="0"/>
              </a:spcAft>
              <a:buSzPct val="111111"/>
              <a:buNone/>
            </a:pPr>
            <a:r>
              <a:t/>
            </a:r>
            <a:endParaRPr/>
          </a:p>
        </p:txBody>
      </p:sp>
      <p:sp>
        <p:nvSpPr>
          <p:cNvPr id="113" name="Google Shape;113;p26"/>
          <p:cNvSpPr txBox="1"/>
          <p:nvPr>
            <p:ph idx="1" type="body"/>
          </p:nvPr>
        </p:nvSpPr>
        <p:spPr>
          <a:xfrm>
            <a:off x="643750" y="1171600"/>
            <a:ext cx="8188500" cy="3397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Introduction</a:t>
            </a:r>
            <a:endParaRPr/>
          </a:p>
          <a:p>
            <a:pPr indent="-342900" lvl="0" marL="457200" rtl="0" algn="l">
              <a:lnSpc>
                <a:spcPct val="115000"/>
              </a:lnSpc>
              <a:spcBef>
                <a:spcPts val="0"/>
              </a:spcBef>
              <a:spcAft>
                <a:spcPts val="0"/>
              </a:spcAft>
              <a:buSzPts val="1800"/>
              <a:buChar char="❏"/>
            </a:pPr>
            <a:r>
              <a:rPr lang="en"/>
              <a:t>Literature Survey</a:t>
            </a:r>
            <a:endParaRPr/>
          </a:p>
          <a:p>
            <a:pPr indent="-342900" lvl="0" marL="457200" rtl="0" algn="l">
              <a:lnSpc>
                <a:spcPct val="115000"/>
              </a:lnSpc>
              <a:spcBef>
                <a:spcPts val="0"/>
              </a:spcBef>
              <a:spcAft>
                <a:spcPts val="0"/>
              </a:spcAft>
              <a:buSzPts val="1800"/>
              <a:buChar char="❏"/>
            </a:pPr>
            <a:r>
              <a:rPr lang="en"/>
              <a:t>Best Results</a:t>
            </a:r>
            <a:endParaRPr/>
          </a:p>
          <a:p>
            <a:pPr indent="-342900" lvl="0" marL="457200" rtl="0" algn="l">
              <a:lnSpc>
                <a:spcPct val="115000"/>
              </a:lnSpc>
              <a:spcBef>
                <a:spcPts val="0"/>
              </a:spcBef>
              <a:spcAft>
                <a:spcPts val="0"/>
              </a:spcAft>
              <a:buSzPts val="1800"/>
              <a:buChar char="❏"/>
            </a:pPr>
            <a:r>
              <a:rPr lang="en"/>
              <a:t>Challenges</a:t>
            </a:r>
            <a:endParaRPr/>
          </a:p>
          <a:p>
            <a:pPr indent="-342900" lvl="0" marL="457200" rtl="0" algn="l">
              <a:lnSpc>
                <a:spcPct val="115000"/>
              </a:lnSpc>
              <a:spcBef>
                <a:spcPts val="0"/>
              </a:spcBef>
              <a:spcAft>
                <a:spcPts val="0"/>
              </a:spcAft>
              <a:buSzPts val="1800"/>
              <a:buChar char="❏"/>
            </a:pPr>
            <a:r>
              <a:rPr lang="en"/>
              <a:t>Proposed Methodology</a:t>
            </a:r>
            <a:endParaRPr/>
          </a:p>
          <a:p>
            <a:pPr indent="-342900" lvl="0" marL="457200" rtl="0" algn="l">
              <a:lnSpc>
                <a:spcPct val="115000"/>
              </a:lnSpc>
              <a:spcBef>
                <a:spcPts val="0"/>
              </a:spcBef>
              <a:spcAft>
                <a:spcPts val="0"/>
              </a:spcAft>
              <a:buSzPts val="1800"/>
              <a:buChar char="❏"/>
            </a:pPr>
            <a:r>
              <a:rPr lang="en"/>
              <a:t>Dataset(Test data)</a:t>
            </a:r>
            <a:endParaRPr/>
          </a:p>
          <a:p>
            <a:pPr indent="-342900" lvl="0" marL="457200" rtl="0" algn="l">
              <a:lnSpc>
                <a:spcPct val="115000"/>
              </a:lnSpc>
              <a:spcBef>
                <a:spcPts val="0"/>
              </a:spcBef>
              <a:spcAft>
                <a:spcPts val="0"/>
              </a:spcAft>
              <a:buSzPts val="1800"/>
              <a:buChar char="❏"/>
            </a:pPr>
            <a:r>
              <a:rPr lang="en"/>
              <a:t>Timeline</a:t>
            </a:r>
            <a:endParaRPr/>
          </a:p>
          <a:p>
            <a:pPr indent="-342900" lvl="0" marL="457200" rtl="0" algn="l">
              <a:lnSpc>
                <a:spcPct val="100000"/>
              </a:lnSpc>
              <a:spcBef>
                <a:spcPts val="0"/>
              </a:spcBef>
              <a:spcAft>
                <a:spcPts val="0"/>
              </a:spcAft>
              <a:buSzPts val="1800"/>
              <a:buChar char="❏"/>
            </a:pPr>
            <a:r>
              <a:rPr lang="en"/>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24" name="Shape 224"/>
        <p:cNvGrpSpPr/>
        <p:nvPr/>
      </p:nvGrpSpPr>
      <p:grpSpPr>
        <a:xfrm>
          <a:off x="0" y="0"/>
          <a:ext cx="0" cy="0"/>
          <a:chOff x="0" y="0"/>
          <a:chExt cx="0" cy="0"/>
        </a:xfrm>
      </p:grpSpPr>
      <p:sp>
        <p:nvSpPr>
          <p:cNvPr id="225" name="Google Shape;225;p44"/>
          <p:cNvSpPr txBox="1"/>
          <p:nvPr>
            <p:ph type="title"/>
          </p:nvPr>
        </p:nvSpPr>
        <p:spPr>
          <a:xfrm>
            <a:off x="181200" y="194925"/>
            <a:ext cx="44643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820"/>
              <a:t>Block Diagram for Feature Extraction and Summarization</a:t>
            </a:r>
            <a:endParaRPr b="1" sz="1820"/>
          </a:p>
          <a:p>
            <a:pPr indent="0" lvl="0" marL="0" rtl="0" algn="l">
              <a:lnSpc>
                <a:spcPct val="100000"/>
              </a:lnSpc>
              <a:spcBef>
                <a:spcPts val="0"/>
              </a:spcBef>
              <a:spcAft>
                <a:spcPts val="0"/>
              </a:spcAft>
              <a:buSzPts val="3000"/>
              <a:buNone/>
            </a:pPr>
            <a:r>
              <a:t/>
            </a:r>
            <a:endParaRPr sz="2900"/>
          </a:p>
        </p:txBody>
      </p:sp>
      <p:pic>
        <p:nvPicPr>
          <p:cNvPr id="226" name="Google Shape;226;p44"/>
          <p:cNvPicPr preferRelativeResize="0"/>
          <p:nvPr/>
        </p:nvPicPr>
        <p:blipFill>
          <a:blip r:embed="rId3">
            <a:alphaModFix/>
          </a:blip>
          <a:stretch>
            <a:fillRect/>
          </a:stretch>
        </p:blipFill>
        <p:spPr>
          <a:xfrm>
            <a:off x="4765275" y="478625"/>
            <a:ext cx="2676525" cy="448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30" name="Shape 230"/>
        <p:cNvGrpSpPr/>
        <p:nvPr/>
      </p:nvGrpSpPr>
      <p:grpSpPr>
        <a:xfrm>
          <a:off x="0" y="0"/>
          <a:ext cx="0" cy="0"/>
          <a:chOff x="0" y="0"/>
          <a:chExt cx="0" cy="0"/>
        </a:xfrm>
      </p:grpSpPr>
      <p:sp>
        <p:nvSpPr>
          <p:cNvPr id="231" name="Google Shape;231;p45"/>
          <p:cNvSpPr txBox="1"/>
          <p:nvPr>
            <p:ph type="title"/>
          </p:nvPr>
        </p:nvSpPr>
        <p:spPr>
          <a:xfrm>
            <a:off x="181200" y="194925"/>
            <a:ext cx="44643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820"/>
              <a:t>Block Diagram for System Architecture</a:t>
            </a:r>
            <a:endParaRPr b="1" sz="1820"/>
          </a:p>
          <a:p>
            <a:pPr indent="0" lvl="0" marL="0" rtl="0" algn="l">
              <a:lnSpc>
                <a:spcPct val="100000"/>
              </a:lnSpc>
              <a:spcBef>
                <a:spcPts val="0"/>
              </a:spcBef>
              <a:spcAft>
                <a:spcPts val="0"/>
              </a:spcAft>
              <a:buSzPts val="3000"/>
              <a:buNone/>
            </a:pPr>
            <a:r>
              <a:t/>
            </a:r>
            <a:endParaRPr sz="2900"/>
          </a:p>
        </p:txBody>
      </p:sp>
      <p:pic>
        <p:nvPicPr>
          <p:cNvPr id="232" name="Google Shape;232;p45"/>
          <p:cNvPicPr preferRelativeResize="0"/>
          <p:nvPr/>
        </p:nvPicPr>
        <p:blipFill>
          <a:blip r:embed="rId3">
            <a:alphaModFix/>
          </a:blip>
          <a:stretch>
            <a:fillRect/>
          </a:stretch>
        </p:blipFill>
        <p:spPr>
          <a:xfrm>
            <a:off x="4427976" y="547275"/>
            <a:ext cx="2694150" cy="432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36" name="Shape 236"/>
        <p:cNvGrpSpPr/>
        <p:nvPr/>
      </p:nvGrpSpPr>
      <p:grpSpPr>
        <a:xfrm>
          <a:off x="0" y="0"/>
          <a:ext cx="0" cy="0"/>
          <a:chOff x="0" y="0"/>
          <a:chExt cx="0" cy="0"/>
        </a:xfrm>
      </p:grpSpPr>
      <p:sp>
        <p:nvSpPr>
          <p:cNvPr id="237" name="Google Shape;237;p46"/>
          <p:cNvSpPr txBox="1"/>
          <p:nvPr>
            <p:ph type="title"/>
          </p:nvPr>
        </p:nvSpPr>
        <p:spPr>
          <a:xfrm>
            <a:off x="181200" y="194925"/>
            <a:ext cx="4659900" cy="6132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61111"/>
              <a:buFont typeface="Arial"/>
              <a:buNone/>
            </a:pPr>
            <a:r>
              <a:rPr b="1" lang="en" sz="1800"/>
              <a:t>Flowchart for Video Summarizing Methodology</a:t>
            </a:r>
            <a:endParaRPr b="1" sz="1800"/>
          </a:p>
          <a:p>
            <a:pPr indent="0" lvl="0" marL="0" rtl="0" algn="l">
              <a:lnSpc>
                <a:spcPct val="100000"/>
              </a:lnSpc>
              <a:spcBef>
                <a:spcPts val="0"/>
              </a:spcBef>
              <a:spcAft>
                <a:spcPts val="0"/>
              </a:spcAft>
              <a:buSzPct val="111111"/>
              <a:buNone/>
            </a:pPr>
            <a:r>
              <a:t/>
            </a:r>
            <a:endParaRPr b="1"/>
          </a:p>
        </p:txBody>
      </p:sp>
      <p:pic>
        <p:nvPicPr>
          <p:cNvPr id="238" name="Google Shape;238;p46"/>
          <p:cNvPicPr preferRelativeResize="0"/>
          <p:nvPr/>
        </p:nvPicPr>
        <p:blipFill>
          <a:blip r:embed="rId3">
            <a:alphaModFix/>
          </a:blip>
          <a:stretch>
            <a:fillRect/>
          </a:stretch>
        </p:blipFill>
        <p:spPr>
          <a:xfrm>
            <a:off x="5819874" y="637926"/>
            <a:ext cx="1100900" cy="4012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42" name="Shape 242"/>
        <p:cNvGrpSpPr/>
        <p:nvPr/>
      </p:nvGrpSpPr>
      <p:grpSpPr>
        <a:xfrm>
          <a:off x="0" y="0"/>
          <a:ext cx="0" cy="0"/>
          <a:chOff x="0" y="0"/>
          <a:chExt cx="0" cy="0"/>
        </a:xfrm>
      </p:grpSpPr>
      <p:pic>
        <p:nvPicPr>
          <p:cNvPr id="243" name="Google Shape;243;p47"/>
          <p:cNvPicPr preferRelativeResize="0"/>
          <p:nvPr/>
        </p:nvPicPr>
        <p:blipFill>
          <a:blip r:embed="rId3">
            <a:alphaModFix/>
          </a:blip>
          <a:stretch>
            <a:fillRect/>
          </a:stretch>
        </p:blipFill>
        <p:spPr>
          <a:xfrm>
            <a:off x="381000" y="1152525"/>
            <a:ext cx="8382000" cy="2838450"/>
          </a:xfrm>
          <a:prstGeom prst="rect">
            <a:avLst/>
          </a:prstGeom>
          <a:noFill/>
          <a:ln>
            <a:noFill/>
          </a:ln>
        </p:spPr>
      </p:pic>
      <p:sp>
        <p:nvSpPr>
          <p:cNvPr id="244" name="Google Shape;244;p47"/>
          <p:cNvSpPr txBox="1"/>
          <p:nvPr/>
        </p:nvSpPr>
        <p:spPr>
          <a:xfrm>
            <a:off x="381000" y="276225"/>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Upload Video and Picture</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48" name="Shape 248"/>
        <p:cNvGrpSpPr/>
        <p:nvPr/>
      </p:nvGrpSpPr>
      <p:grpSpPr>
        <a:xfrm>
          <a:off x="0" y="0"/>
          <a:ext cx="0" cy="0"/>
          <a:chOff x="0" y="0"/>
          <a:chExt cx="0" cy="0"/>
        </a:xfrm>
      </p:grpSpPr>
      <p:pic>
        <p:nvPicPr>
          <p:cNvPr id="249" name="Google Shape;249;p48"/>
          <p:cNvPicPr preferRelativeResize="0"/>
          <p:nvPr/>
        </p:nvPicPr>
        <p:blipFill rotWithShape="1">
          <a:blip r:embed="rId3">
            <a:alphaModFix/>
          </a:blip>
          <a:srcRect b="0" l="2704" r="0" t="0"/>
          <a:stretch/>
        </p:blipFill>
        <p:spPr>
          <a:xfrm>
            <a:off x="391875" y="1149925"/>
            <a:ext cx="8599725" cy="2843650"/>
          </a:xfrm>
          <a:prstGeom prst="rect">
            <a:avLst/>
          </a:prstGeom>
          <a:noFill/>
          <a:ln>
            <a:noFill/>
          </a:ln>
        </p:spPr>
      </p:pic>
      <p:sp>
        <p:nvSpPr>
          <p:cNvPr id="250" name="Google Shape;250;p48"/>
          <p:cNvSpPr txBox="1"/>
          <p:nvPr/>
        </p:nvSpPr>
        <p:spPr>
          <a:xfrm>
            <a:off x="391875" y="341475"/>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Loading model</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54" name="Shape 254"/>
        <p:cNvGrpSpPr/>
        <p:nvPr/>
      </p:nvGrpSpPr>
      <p:grpSpPr>
        <a:xfrm>
          <a:off x="0" y="0"/>
          <a:ext cx="0" cy="0"/>
          <a:chOff x="0" y="0"/>
          <a:chExt cx="0" cy="0"/>
        </a:xfrm>
      </p:grpSpPr>
      <p:pic>
        <p:nvPicPr>
          <p:cNvPr id="255" name="Google Shape;255;p49"/>
          <p:cNvPicPr preferRelativeResize="0"/>
          <p:nvPr/>
        </p:nvPicPr>
        <p:blipFill>
          <a:blip r:embed="rId3">
            <a:alphaModFix/>
          </a:blip>
          <a:stretch>
            <a:fillRect/>
          </a:stretch>
        </p:blipFill>
        <p:spPr>
          <a:xfrm>
            <a:off x="152400" y="772225"/>
            <a:ext cx="8839200" cy="3076879"/>
          </a:xfrm>
          <a:prstGeom prst="rect">
            <a:avLst/>
          </a:prstGeom>
          <a:noFill/>
          <a:ln>
            <a:noFill/>
          </a:ln>
        </p:spPr>
      </p:pic>
      <p:sp>
        <p:nvSpPr>
          <p:cNvPr id="256" name="Google Shape;256;p49"/>
          <p:cNvSpPr txBox="1"/>
          <p:nvPr/>
        </p:nvSpPr>
        <p:spPr>
          <a:xfrm>
            <a:off x="152400" y="200100"/>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Adjust the starting and ending frame</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60" name="Shape 260"/>
        <p:cNvGrpSpPr/>
        <p:nvPr/>
      </p:nvGrpSpPr>
      <p:grpSpPr>
        <a:xfrm>
          <a:off x="0" y="0"/>
          <a:ext cx="0" cy="0"/>
          <a:chOff x="0" y="0"/>
          <a:chExt cx="0" cy="0"/>
        </a:xfrm>
      </p:grpSpPr>
      <p:pic>
        <p:nvPicPr>
          <p:cNvPr id="261" name="Google Shape;261;p50"/>
          <p:cNvPicPr preferRelativeResize="0"/>
          <p:nvPr/>
        </p:nvPicPr>
        <p:blipFill rotWithShape="1">
          <a:blip r:embed="rId3">
            <a:alphaModFix/>
          </a:blip>
          <a:srcRect b="-1749" l="0" r="0" t="1750"/>
          <a:stretch/>
        </p:blipFill>
        <p:spPr>
          <a:xfrm>
            <a:off x="152400" y="717875"/>
            <a:ext cx="8839199" cy="4351606"/>
          </a:xfrm>
          <a:prstGeom prst="rect">
            <a:avLst/>
          </a:prstGeom>
          <a:noFill/>
          <a:ln>
            <a:noFill/>
          </a:ln>
        </p:spPr>
      </p:pic>
      <p:sp>
        <p:nvSpPr>
          <p:cNvPr id="262" name="Google Shape;262;p50"/>
          <p:cNvSpPr txBox="1"/>
          <p:nvPr/>
        </p:nvSpPr>
        <p:spPr>
          <a:xfrm>
            <a:off x="152400" y="134950"/>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Detected Objects</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66" name="Shape 266"/>
        <p:cNvGrpSpPr/>
        <p:nvPr/>
      </p:nvGrpSpPr>
      <p:grpSpPr>
        <a:xfrm>
          <a:off x="0" y="0"/>
          <a:ext cx="0" cy="0"/>
          <a:chOff x="0" y="0"/>
          <a:chExt cx="0" cy="0"/>
        </a:xfrm>
      </p:grpSpPr>
      <p:pic>
        <p:nvPicPr>
          <p:cNvPr id="267" name="Google Shape;267;p51"/>
          <p:cNvPicPr preferRelativeResize="0"/>
          <p:nvPr/>
        </p:nvPicPr>
        <p:blipFill>
          <a:blip r:embed="rId3">
            <a:alphaModFix/>
          </a:blip>
          <a:stretch>
            <a:fillRect/>
          </a:stretch>
        </p:blipFill>
        <p:spPr>
          <a:xfrm>
            <a:off x="152400" y="457200"/>
            <a:ext cx="8839201" cy="4618526"/>
          </a:xfrm>
          <a:prstGeom prst="rect">
            <a:avLst/>
          </a:prstGeom>
          <a:noFill/>
          <a:ln>
            <a:noFill/>
          </a:ln>
        </p:spPr>
      </p:pic>
      <p:sp>
        <p:nvSpPr>
          <p:cNvPr id="268" name="Google Shape;268;p51"/>
          <p:cNvSpPr txBox="1"/>
          <p:nvPr/>
        </p:nvSpPr>
        <p:spPr>
          <a:xfrm>
            <a:off x="152400" y="0"/>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Select the objects</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72" name="Shape 272"/>
        <p:cNvGrpSpPr/>
        <p:nvPr/>
      </p:nvGrpSpPr>
      <p:grpSpPr>
        <a:xfrm>
          <a:off x="0" y="0"/>
          <a:ext cx="0" cy="0"/>
          <a:chOff x="0" y="0"/>
          <a:chExt cx="0" cy="0"/>
        </a:xfrm>
      </p:grpSpPr>
      <p:sp>
        <p:nvSpPr>
          <p:cNvPr id="273" name="Google Shape;273;p52"/>
          <p:cNvSpPr txBox="1"/>
          <p:nvPr>
            <p:ph type="title"/>
          </p:nvPr>
        </p:nvSpPr>
        <p:spPr>
          <a:xfrm>
            <a:off x="311700" y="64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Methodology</a:t>
            </a:r>
            <a:endParaRPr/>
          </a:p>
        </p:txBody>
      </p:sp>
      <p:sp>
        <p:nvSpPr>
          <p:cNvPr id="274" name="Google Shape;274;p52"/>
          <p:cNvSpPr txBox="1"/>
          <p:nvPr>
            <p:ph idx="1" type="body"/>
          </p:nvPr>
        </p:nvSpPr>
        <p:spPr>
          <a:xfrm>
            <a:off x="311700" y="790600"/>
            <a:ext cx="8520600" cy="3679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lang="en"/>
              <a:t>Sample Input</a:t>
            </a:r>
            <a:endParaRPr/>
          </a:p>
          <a:p>
            <a:pPr indent="0" lvl="0" marL="0" rtl="0" algn="l">
              <a:lnSpc>
                <a:spcPct val="105000"/>
              </a:lnSpc>
              <a:spcBef>
                <a:spcPts val="1200"/>
              </a:spcBef>
              <a:spcAft>
                <a:spcPts val="1200"/>
              </a:spcAft>
              <a:buNone/>
            </a:pPr>
            <a:r>
              <a:rPr lang="en" sz="1500"/>
              <a:t>   </a:t>
            </a:r>
            <a:endParaRPr sz="1500"/>
          </a:p>
        </p:txBody>
      </p:sp>
      <p:pic>
        <p:nvPicPr>
          <p:cNvPr id="275" name="Google Shape;275;p52" title="WhatsApp Video 2024-11-05 at 23.16.22.mp4">
            <a:hlinkClick r:id="rId3"/>
          </p:cNvPr>
          <p:cNvPicPr preferRelativeResize="0"/>
          <p:nvPr/>
        </p:nvPicPr>
        <p:blipFill>
          <a:blip r:embed="rId4">
            <a:alphaModFix/>
          </a:blip>
          <a:stretch>
            <a:fillRect/>
          </a:stretch>
        </p:blipFill>
        <p:spPr>
          <a:xfrm>
            <a:off x="2612225" y="1292200"/>
            <a:ext cx="4572000" cy="342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79" name="Shape 279"/>
        <p:cNvGrpSpPr/>
        <p:nvPr/>
      </p:nvGrpSpPr>
      <p:grpSpPr>
        <a:xfrm>
          <a:off x="0" y="0"/>
          <a:ext cx="0" cy="0"/>
          <a:chOff x="0" y="0"/>
          <a:chExt cx="0" cy="0"/>
        </a:xfrm>
      </p:grpSpPr>
      <p:sp>
        <p:nvSpPr>
          <p:cNvPr id="280" name="Google Shape;280;p53"/>
          <p:cNvSpPr txBox="1"/>
          <p:nvPr>
            <p:ph type="title"/>
          </p:nvPr>
        </p:nvSpPr>
        <p:spPr>
          <a:xfrm>
            <a:off x="311700" y="64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Methodology</a:t>
            </a:r>
            <a:endParaRPr/>
          </a:p>
        </p:txBody>
      </p:sp>
      <p:sp>
        <p:nvSpPr>
          <p:cNvPr id="281" name="Google Shape;281;p53"/>
          <p:cNvSpPr txBox="1"/>
          <p:nvPr>
            <p:ph idx="1" type="body"/>
          </p:nvPr>
        </p:nvSpPr>
        <p:spPr>
          <a:xfrm>
            <a:off x="311700" y="790600"/>
            <a:ext cx="8520600" cy="3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Sample Output</a:t>
            </a:r>
            <a:endParaRPr b="1" sz="1500"/>
          </a:p>
          <a:p>
            <a:pPr indent="0" lvl="0" marL="0" rtl="0" algn="l">
              <a:lnSpc>
                <a:spcPct val="105000"/>
              </a:lnSpc>
              <a:spcBef>
                <a:spcPts val="1200"/>
              </a:spcBef>
              <a:spcAft>
                <a:spcPts val="1200"/>
              </a:spcAft>
              <a:buNone/>
            </a:pPr>
            <a:r>
              <a:rPr lang="en" sz="1500"/>
              <a:t>   </a:t>
            </a:r>
            <a:endParaRPr sz="1500"/>
          </a:p>
        </p:txBody>
      </p:sp>
      <p:pic>
        <p:nvPicPr>
          <p:cNvPr id="282" name="Google Shape;282;p53" title="demo-result.mp4">
            <a:hlinkClick r:id="rId3"/>
          </p:cNvPr>
          <p:cNvPicPr preferRelativeResize="0"/>
          <p:nvPr/>
        </p:nvPicPr>
        <p:blipFill>
          <a:blip r:embed="rId4">
            <a:alphaModFix/>
          </a:blip>
          <a:stretch>
            <a:fillRect/>
          </a:stretch>
        </p:blipFill>
        <p:spPr>
          <a:xfrm>
            <a:off x="1869600" y="1331000"/>
            <a:ext cx="5865550" cy="3316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17" name="Shape 117"/>
        <p:cNvGrpSpPr/>
        <p:nvPr/>
      </p:nvGrpSpPr>
      <p:grpSpPr>
        <a:xfrm>
          <a:off x="0" y="0"/>
          <a:ext cx="0" cy="0"/>
          <a:chOff x="0" y="0"/>
          <a:chExt cx="0" cy="0"/>
        </a:xfrm>
      </p:grpSpPr>
      <p:sp>
        <p:nvSpPr>
          <p:cNvPr id="118" name="Google Shape;118;p27"/>
          <p:cNvSpPr txBox="1"/>
          <p:nvPr>
            <p:ph type="title"/>
          </p:nvPr>
        </p:nvSpPr>
        <p:spPr>
          <a:xfrm>
            <a:off x="3158850" y="0"/>
            <a:ext cx="2367300" cy="613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3000"/>
              <a:buNone/>
            </a:pPr>
            <a:r>
              <a:rPr b="1" lang="en" sz="2700"/>
              <a:t>Introduction</a:t>
            </a:r>
            <a:endParaRPr b="1" sz="2700"/>
          </a:p>
        </p:txBody>
      </p:sp>
      <p:sp>
        <p:nvSpPr>
          <p:cNvPr id="119" name="Google Shape;119;p27"/>
          <p:cNvSpPr txBox="1"/>
          <p:nvPr>
            <p:ph idx="1" type="body"/>
          </p:nvPr>
        </p:nvSpPr>
        <p:spPr>
          <a:xfrm>
            <a:off x="190250" y="1058225"/>
            <a:ext cx="8642100" cy="3843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2062"/>
              <a:t>Stated Problem</a:t>
            </a:r>
            <a:r>
              <a:rPr lang="en" sz="2062"/>
              <a:t> : Object Based Video Summarization</a:t>
            </a:r>
            <a:endParaRPr sz="2062"/>
          </a:p>
          <a:p>
            <a:pPr indent="0" lvl="0" marL="0" rtl="0" algn="l">
              <a:lnSpc>
                <a:spcPct val="115000"/>
              </a:lnSpc>
              <a:spcBef>
                <a:spcPts val="0"/>
              </a:spcBef>
              <a:spcAft>
                <a:spcPts val="0"/>
              </a:spcAft>
              <a:buNone/>
            </a:pPr>
            <a:r>
              <a:t/>
            </a:r>
            <a:endParaRPr sz="2062"/>
          </a:p>
          <a:p>
            <a:pPr indent="0" lvl="0" marL="0" rtl="0" algn="l">
              <a:lnSpc>
                <a:spcPct val="115000"/>
              </a:lnSpc>
              <a:spcBef>
                <a:spcPts val="0"/>
              </a:spcBef>
              <a:spcAft>
                <a:spcPts val="0"/>
              </a:spcAft>
              <a:buNone/>
            </a:pPr>
            <a:r>
              <a:rPr b="1" lang="en" sz="1962"/>
              <a:t>Motivation</a:t>
            </a:r>
            <a:r>
              <a:rPr lang="en" sz="1962"/>
              <a:t> :  Aims to efficiently summarize videos by identifying and focusing on key objects, reducing data size while retaining essential content</a:t>
            </a:r>
            <a:endParaRPr sz="1962"/>
          </a:p>
          <a:p>
            <a:pPr indent="0" lvl="0" marL="0" rtl="0" algn="l">
              <a:lnSpc>
                <a:spcPct val="115000"/>
              </a:lnSpc>
              <a:spcBef>
                <a:spcPts val="0"/>
              </a:spcBef>
              <a:spcAft>
                <a:spcPts val="0"/>
              </a:spcAft>
              <a:buNone/>
            </a:pPr>
            <a:r>
              <a:t/>
            </a:r>
            <a:endParaRPr sz="1962"/>
          </a:p>
          <a:p>
            <a:pPr indent="0" lvl="0" marL="0" rtl="0" algn="l">
              <a:spcBef>
                <a:spcPts val="0"/>
              </a:spcBef>
              <a:spcAft>
                <a:spcPts val="0"/>
              </a:spcAft>
              <a:buSzPts val="1100"/>
              <a:buNone/>
            </a:pPr>
            <a:r>
              <a:rPr b="1" lang="en" sz="2062"/>
              <a:t>Challenges : </a:t>
            </a:r>
            <a:endParaRPr b="1" sz="2062"/>
          </a:p>
          <a:p>
            <a:pPr indent="-311150" lvl="0" marL="457200" rtl="0" algn="l">
              <a:spcBef>
                <a:spcPts val="1200"/>
              </a:spcBef>
              <a:spcAft>
                <a:spcPts val="0"/>
              </a:spcAft>
              <a:buSzPts val="1300"/>
              <a:buFont typeface="Times New Roman"/>
              <a:buChar char="●"/>
            </a:pPr>
            <a:r>
              <a:rPr lang="en" sz="1300">
                <a:latin typeface="Times New Roman"/>
                <a:ea typeface="Times New Roman"/>
                <a:cs typeface="Times New Roman"/>
                <a:sym typeface="Times New Roman"/>
              </a:rPr>
              <a:t>High Processing Power</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Limited Accuracy</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Loss of Important Information</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Time-Consuming Analysis</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Vagueness in Summaries</a:t>
            </a:r>
            <a:endParaRPr sz="2362"/>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86" name="Shape 286"/>
        <p:cNvGrpSpPr/>
        <p:nvPr/>
      </p:nvGrpSpPr>
      <p:grpSpPr>
        <a:xfrm>
          <a:off x="0" y="0"/>
          <a:ext cx="0" cy="0"/>
          <a:chOff x="0" y="0"/>
          <a:chExt cx="0" cy="0"/>
        </a:xfrm>
      </p:grpSpPr>
      <p:sp>
        <p:nvSpPr>
          <p:cNvPr id="287" name="Google Shape;287;p54"/>
          <p:cNvSpPr txBox="1"/>
          <p:nvPr>
            <p:ph type="title"/>
          </p:nvPr>
        </p:nvSpPr>
        <p:spPr>
          <a:xfrm>
            <a:off x="311700" y="64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Methodology</a:t>
            </a:r>
            <a:endParaRPr/>
          </a:p>
        </p:txBody>
      </p:sp>
      <p:sp>
        <p:nvSpPr>
          <p:cNvPr id="288" name="Google Shape;288;p54"/>
          <p:cNvSpPr txBox="1"/>
          <p:nvPr>
            <p:ph idx="1" type="body"/>
          </p:nvPr>
        </p:nvSpPr>
        <p:spPr>
          <a:xfrm>
            <a:off x="311700" y="790600"/>
            <a:ext cx="8520600" cy="3679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b="1" lang="en" sz="1500"/>
              <a:t>1. Input Acquisition:</a:t>
            </a:r>
            <a:endParaRPr b="1" sz="1500"/>
          </a:p>
          <a:p>
            <a:pPr indent="-323850" lvl="0" marL="457200" rtl="0" algn="l">
              <a:lnSpc>
                <a:spcPct val="105000"/>
              </a:lnSpc>
              <a:spcBef>
                <a:spcPts val="1200"/>
              </a:spcBef>
              <a:spcAft>
                <a:spcPts val="0"/>
              </a:spcAft>
              <a:buSzPts val="1500"/>
              <a:buChar char="●"/>
            </a:pPr>
            <a:r>
              <a:rPr lang="en" sz="1500"/>
              <a:t>Description: The system takes an image and a video as input.</a:t>
            </a:r>
            <a:endParaRPr sz="1500"/>
          </a:p>
          <a:p>
            <a:pPr indent="-323850" lvl="0" marL="457200" rtl="0" algn="l">
              <a:lnSpc>
                <a:spcPct val="105000"/>
              </a:lnSpc>
              <a:spcBef>
                <a:spcPts val="0"/>
              </a:spcBef>
              <a:spcAft>
                <a:spcPts val="0"/>
              </a:spcAft>
              <a:buSzPts val="1500"/>
              <a:buChar char="●"/>
            </a:pPr>
            <a:r>
              <a:rPr lang="en" sz="1500"/>
              <a:t>Purpose: The image serves as a reference for identifying the object of interest, while the video is the source from which relevant content will be summarized.</a:t>
            </a:r>
            <a:endParaRPr sz="1500"/>
          </a:p>
          <a:p>
            <a:pPr indent="0" lvl="0" marL="457200" rtl="0" algn="l">
              <a:lnSpc>
                <a:spcPct val="105000"/>
              </a:lnSpc>
              <a:spcBef>
                <a:spcPts val="1200"/>
              </a:spcBef>
              <a:spcAft>
                <a:spcPts val="0"/>
              </a:spcAft>
              <a:buNone/>
            </a:pPr>
            <a:r>
              <a:t/>
            </a:r>
            <a:endParaRPr sz="1500"/>
          </a:p>
          <a:p>
            <a:pPr indent="0" lvl="0" marL="0" rtl="0" algn="l">
              <a:lnSpc>
                <a:spcPct val="105000"/>
              </a:lnSpc>
              <a:spcBef>
                <a:spcPts val="1200"/>
              </a:spcBef>
              <a:spcAft>
                <a:spcPts val="0"/>
              </a:spcAft>
              <a:buNone/>
            </a:pPr>
            <a:r>
              <a:rPr b="1" lang="en" sz="1500"/>
              <a:t>2. Object Detection (YOLOv8):</a:t>
            </a:r>
            <a:endParaRPr b="1" sz="1500"/>
          </a:p>
          <a:p>
            <a:pPr indent="-323850" lvl="0" marL="457200" rtl="0" algn="l">
              <a:lnSpc>
                <a:spcPct val="105000"/>
              </a:lnSpc>
              <a:spcBef>
                <a:spcPts val="1200"/>
              </a:spcBef>
              <a:spcAft>
                <a:spcPts val="0"/>
              </a:spcAft>
              <a:buSzPts val="1500"/>
              <a:buChar char="●"/>
            </a:pPr>
            <a:r>
              <a:rPr b="1" lang="en" sz="1500"/>
              <a:t> Why YOLOv8</a:t>
            </a:r>
            <a:r>
              <a:rPr lang="en" sz="1500"/>
              <a:t>?: YOLOv8 (You Only Look Once, Version 8) is a state-of-the-art object detection model that is fast and accurate. It is capable of detecting a wide variety of everyday objects due to its training on the COCO dataset, which includes 80 different object categories. </a:t>
            </a:r>
            <a:endParaRPr sz="1500"/>
          </a:p>
          <a:p>
            <a:pPr indent="-323850" lvl="0" marL="457200" rtl="0" algn="l">
              <a:lnSpc>
                <a:spcPct val="105000"/>
              </a:lnSpc>
              <a:spcBef>
                <a:spcPts val="0"/>
              </a:spcBef>
              <a:spcAft>
                <a:spcPts val="0"/>
              </a:spcAft>
              <a:buSzPts val="1500"/>
              <a:buChar char="●"/>
            </a:pPr>
            <a:r>
              <a:rPr lang="en" sz="1500"/>
              <a:t>Use in the Process :</a:t>
            </a:r>
            <a:endParaRPr sz="1500"/>
          </a:p>
          <a:p>
            <a:pPr indent="-323850" lvl="1" marL="800100" rtl="0" algn="l">
              <a:lnSpc>
                <a:spcPct val="105000"/>
              </a:lnSpc>
              <a:spcBef>
                <a:spcPts val="0"/>
              </a:spcBef>
              <a:spcAft>
                <a:spcPts val="0"/>
              </a:spcAft>
              <a:buSzPts val="1500"/>
              <a:buChar char="○"/>
            </a:pPr>
            <a:r>
              <a:rPr lang="en" sz="1500"/>
              <a:t>YOLOv8 is applied to the input image to detect objects and generate a list of detected items, along with their bounding boxes and class labels.  </a:t>
            </a:r>
            <a:r>
              <a:rPr lang="en" sz="1500"/>
              <a:t>   </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92" name="Shape 292"/>
        <p:cNvGrpSpPr/>
        <p:nvPr/>
      </p:nvGrpSpPr>
      <p:grpSpPr>
        <a:xfrm>
          <a:off x="0" y="0"/>
          <a:ext cx="0" cy="0"/>
          <a:chOff x="0" y="0"/>
          <a:chExt cx="0" cy="0"/>
        </a:xfrm>
      </p:grpSpPr>
      <p:sp>
        <p:nvSpPr>
          <p:cNvPr id="293" name="Google Shape;293;p55"/>
          <p:cNvSpPr txBox="1"/>
          <p:nvPr>
            <p:ph type="title"/>
          </p:nvPr>
        </p:nvSpPr>
        <p:spPr>
          <a:xfrm>
            <a:off x="311700" y="64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Methodology</a:t>
            </a:r>
            <a:endParaRPr/>
          </a:p>
        </p:txBody>
      </p:sp>
      <p:sp>
        <p:nvSpPr>
          <p:cNvPr id="294" name="Google Shape;294;p55"/>
          <p:cNvSpPr txBox="1"/>
          <p:nvPr>
            <p:ph idx="1" type="body"/>
          </p:nvPr>
        </p:nvSpPr>
        <p:spPr>
          <a:xfrm>
            <a:off x="311700" y="790600"/>
            <a:ext cx="8520600" cy="4085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lang="en" sz="1500"/>
              <a:t>This enables the system to present the user with a selection of potential objects for summarization, making the process user-driven and flexible.</a:t>
            </a:r>
            <a:endParaRPr sz="1500"/>
          </a:p>
          <a:p>
            <a:pPr indent="-209550" lvl="0" marL="342900" rtl="0" algn="l">
              <a:lnSpc>
                <a:spcPct val="105000"/>
              </a:lnSpc>
              <a:spcBef>
                <a:spcPts val="1200"/>
              </a:spcBef>
              <a:spcAft>
                <a:spcPts val="0"/>
              </a:spcAft>
              <a:buSzPts val="1500"/>
              <a:buChar char="●"/>
            </a:pPr>
            <a:r>
              <a:rPr lang="en" sz="1500"/>
              <a:t>Outcome: Provides the list of detected objects for the user to choose from, setting up the next steps for targeted summarization.</a:t>
            </a:r>
            <a:endParaRPr sz="1500"/>
          </a:p>
          <a:p>
            <a:pPr indent="0" lvl="0" marL="0" rtl="0" algn="l">
              <a:lnSpc>
                <a:spcPct val="105000"/>
              </a:lnSpc>
              <a:spcBef>
                <a:spcPts val="1200"/>
              </a:spcBef>
              <a:spcAft>
                <a:spcPts val="0"/>
              </a:spcAft>
              <a:buNone/>
            </a:pPr>
            <a:r>
              <a:rPr b="1" lang="en" sz="1500"/>
              <a:t>3. User Selection:</a:t>
            </a:r>
            <a:endParaRPr b="1" sz="1500"/>
          </a:p>
          <a:p>
            <a:pPr indent="-209550" lvl="0" marL="342900" rtl="0" algn="l">
              <a:lnSpc>
                <a:spcPct val="105000"/>
              </a:lnSpc>
              <a:spcBef>
                <a:spcPts val="1200"/>
              </a:spcBef>
              <a:spcAft>
                <a:spcPts val="0"/>
              </a:spcAft>
              <a:buSzPts val="1500"/>
              <a:buChar char="●"/>
            </a:pPr>
            <a:r>
              <a:rPr lang="en" sz="1500"/>
              <a:t>   Description: The user selects the desired object from the list generated by YOLOv8.</a:t>
            </a:r>
            <a:endParaRPr sz="1500"/>
          </a:p>
          <a:p>
            <a:pPr indent="-323850" lvl="0" marL="457200" rtl="0" algn="l">
              <a:lnSpc>
                <a:spcPct val="105000"/>
              </a:lnSpc>
              <a:spcBef>
                <a:spcPts val="0"/>
              </a:spcBef>
              <a:spcAft>
                <a:spcPts val="0"/>
              </a:spcAft>
              <a:buSzPts val="1500"/>
              <a:buChar char="●"/>
            </a:pPr>
            <a:r>
              <a:rPr lang="en" sz="1500"/>
              <a:t> Purpose: This step allows for customization, enabling the system to focus on summarizing only the object specified by the user, rather than the entire video.</a:t>
            </a:r>
            <a:endParaRPr sz="1500"/>
          </a:p>
          <a:p>
            <a:pPr indent="0" lvl="0" marL="0" rtl="0" algn="l">
              <a:lnSpc>
                <a:spcPct val="105000"/>
              </a:lnSpc>
              <a:spcBef>
                <a:spcPts val="1200"/>
              </a:spcBef>
              <a:spcAft>
                <a:spcPts val="0"/>
              </a:spcAft>
              <a:buNone/>
            </a:pPr>
            <a:r>
              <a:rPr b="1" lang="en" sz="1500"/>
              <a:t>4. Object Segmentation (SAM2):</a:t>
            </a:r>
            <a:endParaRPr b="1" sz="1500"/>
          </a:p>
          <a:p>
            <a:pPr indent="-323850" lvl="0" marL="457200" rtl="0" algn="l">
              <a:lnSpc>
                <a:spcPct val="105000"/>
              </a:lnSpc>
              <a:spcBef>
                <a:spcPts val="1200"/>
              </a:spcBef>
              <a:spcAft>
                <a:spcPts val="0"/>
              </a:spcAft>
              <a:buSzPts val="1500"/>
              <a:buChar char="●"/>
            </a:pPr>
            <a:r>
              <a:rPr lang="en" sz="1500"/>
              <a:t>Why SAM2?: SAM2 (Segment Anything Model 2) is designed for segmentation tasks, generating high-quality masks for objects in images or video frames. It excels at segmenting objects even in challenging scenarios with complex backgrounds or overlapping objects.</a:t>
            </a:r>
            <a:endParaRPr b="1"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298" name="Shape 298"/>
        <p:cNvGrpSpPr/>
        <p:nvPr/>
      </p:nvGrpSpPr>
      <p:grpSpPr>
        <a:xfrm>
          <a:off x="0" y="0"/>
          <a:ext cx="0" cy="0"/>
          <a:chOff x="0" y="0"/>
          <a:chExt cx="0" cy="0"/>
        </a:xfrm>
      </p:grpSpPr>
      <p:sp>
        <p:nvSpPr>
          <p:cNvPr id="299" name="Google Shape;299;p56"/>
          <p:cNvSpPr txBox="1"/>
          <p:nvPr>
            <p:ph type="title"/>
          </p:nvPr>
        </p:nvSpPr>
        <p:spPr>
          <a:xfrm>
            <a:off x="311700" y="640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Proposed Methodology</a:t>
            </a:r>
            <a:endParaRPr/>
          </a:p>
        </p:txBody>
      </p:sp>
      <p:sp>
        <p:nvSpPr>
          <p:cNvPr id="300" name="Google Shape;300;p56"/>
          <p:cNvSpPr txBox="1"/>
          <p:nvPr>
            <p:ph idx="1" type="body"/>
          </p:nvPr>
        </p:nvSpPr>
        <p:spPr>
          <a:xfrm>
            <a:off x="311700" y="1019200"/>
            <a:ext cx="8520600" cy="3679800"/>
          </a:xfrm>
          <a:prstGeom prst="rect">
            <a:avLst/>
          </a:prstGeom>
          <a:noFill/>
          <a:ln>
            <a:noFill/>
          </a:ln>
        </p:spPr>
        <p:txBody>
          <a:bodyPr anchorCtr="0" anchor="t" bIns="91425" lIns="91425" spcFirstLastPara="1" rIns="91425" wrap="square" tIns="91425">
            <a:noAutofit/>
          </a:bodyPr>
          <a:lstStyle/>
          <a:p>
            <a:pPr indent="-203200" lvl="0" marL="342900" rtl="0" algn="l">
              <a:lnSpc>
                <a:spcPct val="105000"/>
              </a:lnSpc>
              <a:spcBef>
                <a:spcPts val="1200"/>
              </a:spcBef>
              <a:spcAft>
                <a:spcPts val="0"/>
              </a:spcAft>
              <a:buSzPts val="1400"/>
              <a:buChar char="●"/>
            </a:pPr>
            <a:r>
              <a:rPr lang="en" sz="1400"/>
              <a:t>Use in the Process:</a:t>
            </a:r>
            <a:endParaRPr sz="1400"/>
          </a:p>
          <a:p>
            <a:pPr indent="-203200" lvl="0" marL="342900" rtl="0" algn="l">
              <a:lnSpc>
                <a:spcPct val="105000"/>
              </a:lnSpc>
              <a:spcBef>
                <a:spcPts val="1200"/>
              </a:spcBef>
              <a:spcAft>
                <a:spcPts val="0"/>
              </a:spcAft>
              <a:buSzPts val="1400"/>
              <a:buChar char="●"/>
            </a:pPr>
            <a:r>
              <a:rPr lang="en" sz="1400"/>
              <a:t>Once the user selects an object, SAM2 is used to identify all frames in the video that contain the selected object. </a:t>
            </a:r>
            <a:endParaRPr sz="1400"/>
          </a:p>
          <a:p>
            <a:pPr indent="-203200" lvl="0" marL="342900" rtl="0" algn="l">
              <a:lnSpc>
                <a:spcPct val="105000"/>
              </a:lnSpc>
              <a:spcBef>
                <a:spcPts val="1200"/>
              </a:spcBef>
              <a:spcAft>
                <a:spcPts val="0"/>
              </a:spcAft>
              <a:buSzPts val="1400"/>
              <a:buChar char="●"/>
            </a:pPr>
            <a:r>
              <a:rPr lang="en" sz="1400"/>
              <a:t>It employs a prompt-based segmentation approach to generate accurate object masks for each relevant frame, ensuring that only the selected object is considered for summarization.</a:t>
            </a:r>
            <a:endParaRPr sz="1400"/>
          </a:p>
          <a:p>
            <a:pPr indent="-203200" lvl="0" marL="342900" rtl="0" algn="l">
              <a:lnSpc>
                <a:spcPct val="105000"/>
              </a:lnSpc>
              <a:spcBef>
                <a:spcPts val="1200"/>
              </a:spcBef>
              <a:spcAft>
                <a:spcPts val="0"/>
              </a:spcAft>
              <a:buSzPts val="1400"/>
              <a:buChar char="●"/>
            </a:pPr>
            <a:r>
              <a:rPr lang="en" sz="1400"/>
              <a:t>Outcome: Frames containing the segmented object are identified, allowing for the extraction of content relevant to the selected object across the entire video.</a:t>
            </a:r>
            <a:endParaRPr sz="1400"/>
          </a:p>
          <a:p>
            <a:pPr indent="0" lvl="0" marL="0" rtl="0" algn="l">
              <a:lnSpc>
                <a:spcPct val="105000"/>
              </a:lnSpc>
              <a:spcBef>
                <a:spcPts val="1200"/>
              </a:spcBef>
              <a:spcAft>
                <a:spcPts val="0"/>
              </a:spcAft>
              <a:buClr>
                <a:schemeClr val="dk1"/>
              </a:buClr>
              <a:buSzPts val="1100"/>
              <a:buFont typeface="Arial"/>
              <a:buNone/>
            </a:pPr>
            <a:r>
              <a:rPr b="1" lang="en" sz="1400"/>
              <a:t>5. Video Summarization:</a:t>
            </a:r>
            <a:endParaRPr b="1" sz="1400"/>
          </a:p>
          <a:p>
            <a:pPr indent="-203200" lvl="0" marL="342900" rtl="0" algn="l">
              <a:lnSpc>
                <a:spcPct val="105000"/>
              </a:lnSpc>
              <a:spcBef>
                <a:spcPts val="1200"/>
              </a:spcBef>
              <a:spcAft>
                <a:spcPts val="0"/>
              </a:spcAft>
              <a:buSzPts val="1400"/>
              <a:buChar char="●"/>
            </a:pPr>
            <a:r>
              <a:rPr lang="en" sz="1400"/>
              <a:t>   Description: The relevant frames identified by SAM2 are combined to create a summarized version of the video.</a:t>
            </a:r>
            <a:endParaRPr sz="1400"/>
          </a:p>
          <a:p>
            <a:pPr indent="-203200" lvl="0" marL="342900" rtl="0" algn="l">
              <a:lnSpc>
                <a:spcPct val="105000"/>
              </a:lnSpc>
              <a:spcBef>
                <a:spcPts val="0"/>
              </a:spcBef>
              <a:spcAft>
                <a:spcPts val="0"/>
              </a:spcAft>
              <a:buSzPts val="1400"/>
              <a:buChar char="●"/>
            </a:pPr>
            <a:r>
              <a:rPr lang="en" sz="1400"/>
              <a:t>   Purpose: This step ensures that the final video contains only the segments where the selected object is present, making the summarization targeted and concise.</a:t>
            </a:r>
            <a:endParaRPr sz="1400"/>
          </a:p>
          <a:p>
            <a:pPr indent="0" lvl="0" marL="0" rtl="0" algn="l">
              <a:lnSpc>
                <a:spcPct val="105000"/>
              </a:lnSpc>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b="1"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04" name="Shape 304"/>
        <p:cNvGrpSpPr/>
        <p:nvPr/>
      </p:nvGrpSpPr>
      <p:grpSpPr>
        <a:xfrm>
          <a:off x="0" y="0"/>
          <a:ext cx="0" cy="0"/>
          <a:chOff x="0" y="0"/>
          <a:chExt cx="0" cy="0"/>
        </a:xfrm>
      </p:grpSpPr>
      <p:sp>
        <p:nvSpPr>
          <p:cNvPr id="305" name="Google Shape;305;p57"/>
          <p:cNvSpPr txBox="1"/>
          <p:nvPr>
            <p:ph type="title"/>
          </p:nvPr>
        </p:nvSpPr>
        <p:spPr>
          <a:xfrm>
            <a:off x="311700" y="-12175"/>
            <a:ext cx="8520600" cy="613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sz="2700"/>
              <a:t>Proposed Methodology</a:t>
            </a:r>
            <a:endParaRPr sz="2700"/>
          </a:p>
        </p:txBody>
      </p:sp>
      <p:sp>
        <p:nvSpPr>
          <p:cNvPr id="306" name="Google Shape;306;p57"/>
          <p:cNvSpPr txBox="1"/>
          <p:nvPr>
            <p:ph idx="1" type="body"/>
          </p:nvPr>
        </p:nvSpPr>
        <p:spPr>
          <a:xfrm>
            <a:off x="311700" y="790600"/>
            <a:ext cx="8520600" cy="3679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b="1" lang="en" sz="1700"/>
              <a:t>6. Output Generation:</a:t>
            </a:r>
            <a:endParaRPr b="1" sz="1700"/>
          </a:p>
          <a:p>
            <a:pPr indent="-209550" lvl="0" marL="342900" rtl="0" algn="l">
              <a:lnSpc>
                <a:spcPct val="105000"/>
              </a:lnSpc>
              <a:spcBef>
                <a:spcPts val="1200"/>
              </a:spcBef>
              <a:spcAft>
                <a:spcPts val="0"/>
              </a:spcAft>
              <a:buSzPts val="1500"/>
              <a:buChar char="●"/>
            </a:pPr>
            <a:r>
              <a:rPr lang="en" sz="1500"/>
              <a:t>   Description: The system generates the final summarized video.</a:t>
            </a:r>
            <a:endParaRPr sz="1500"/>
          </a:p>
          <a:p>
            <a:pPr indent="-209550" lvl="0" marL="342900" rtl="0" algn="l">
              <a:lnSpc>
                <a:spcPct val="105000"/>
              </a:lnSpc>
              <a:spcBef>
                <a:spcPts val="0"/>
              </a:spcBef>
              <a:spcAft>
                <a:spcPts val="0"/>
              </a:spcAft>
              <a:buSzPts val="1500"/>
              <a:buChar char="●"/>
            </a:pPr>
            <a:r>
              <a:rPr lang="en" sz="1500"/>
              <a:t>   Purpose: The summarized video serves as a concise representation of the original content, containing only the portions     </a:t>
            </a:r>
            <a:br>
              <a:rPr lang="en" sz="1500"/>
            </a:br>
            <a:r>
              <a:rPr lang="en" sz="1500"/>
              <a:t>   where the selected object appears.</a:t>
            </a:r>
            <a:endParaRPr sz="1500"/>
          </a:p>
          <a:p>
            <a:pPr indent="0" lvl="0" marL="457200" rtl="0" algn="l">
              <a:lnSpc>
                <a:spcPct val="105000"/>
              </a:lnSpc>
              <a:spcBef>
                <a:spcPts val="1200"/>
              </a:spcBef>
              <a:spcAft>
                <a:spcPts val="0"/>
              </a:spcAft>
              <a:buNone/>
            </a:pPr>
            <a:r>
              <a:t/>
            </a:r>
            <a:endParaRPr sz="1500"/>
          </a:p>
          <a:p>
            <a:pPr indent="0" lvl="0" marL="457200" rtl="0" algn="l">
              <a:spcBef>
                <a:spcPts val="1200"/>
              </a:spcBef>
              <a:spcAft>
                <a:spcPts val="1200"/>
              </a:spcAft>
              <a:buNone/>
            </a:pPr>
            <a:r>
              <a:t/>
            </a:r>
            <a:endParaRPr b="1"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10" name="Shape 310"/>
        <p:cNvGrpSpPr/>
        <p:nvPr/>
      </p:nvGrpSpPr>
      <p:grpSpPr>
        <a:xfrm>
          <a:off x="0" y="0"/>
          <a:ext cx="0" cy="0"/>
          <a:chOff x="0" y="0"/>
          <a:chExt cx="0" cy="0"/>
        </a:xfrm>
      </p:grpSpPr>
      <p:sp>
        <p:nvSpPr>
          <p:cNvPr id="311" name="Google Shape;311;p58"/>
          <p:cNvSpPr txBox="1"/>
          <p:nvPr>
            <p:ph type="title"/>
          </p:nvPr>
        </p:nvSpPr>
        <p:spPr>
          <a:xfrm>
            <a:off x="311700" y="229575"/>
            <a:ext cx="1720200" cy="61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3100"/>
              <a:t>Dataset</a:t>
            </a:r>
            <a:endParaRPr sz="3100"/>
          </a:p>
        </p:txBody>
      </p:sp>
      <p:sp>
        <p:nvSpPr>
          <p:cNvPr id="312" name="Google Shape;312;p58"/>
          <p:cNvSpPr txBox="1"/>
          <p:nvPr>
            <p:ph idx="1" type="body"/>
          </p:nvPr>
        </p:nvSpPr>
        <p:spPr>
          <a:xfrm>
            <a:off x="0" y="2370250"/>
            <a:ext cx="4589100" cy="200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latin typeface="Arial"/>
                <a:ea typeface="Arial"/>
                <a:cs typeface="Arial"/>
                <a:sym typeface="Arial"/>
              </a:rPr>
              <a:t>TVSum</a:t>
            </a:r>
            <a:r>
              <a:rPr lang="en" sz="1200">
                <a:latin typeface="Arial"/>
                <a:ea typeface="Arial"/>
                <a:cs typeface="Arial"/>
                <a:sym typeface="Arial"/>
              </a:rPr>
              <a:t>:</a:t>
            </a:r>
            <a:endParaRPr sz="1200">
              <a:latin typeface="Arial"/>
              <a:ea typeface="Arial"/>
              <a:cs typeface="Arial"/>
              <a:sym typeface="Arial"/>
            </a:endParaRPr>
          </a:p>
          <a:p>
            <a:pPr indent="-304800" lvl="0" marL="457200" rtl="0" algn="l">
              <a:lnSpc>
                <a:spcPct val="115000"/>
              </a:lnSpc>
              <a:spcBef>
                <a:spcPts val="1200"/>
              </a:spcBef>
              <a:spcAft>
                <a:spcPts val="0"/>
              </a:spcAft>
              <a:buSzPts val="1200"/>
              <a:buFont typeface="Arial"/>
              <a:buChar char="●"/>
            </a:pPr>
            <a:r>
              <a:rPr lang="en" sz="1200">
                <a:latin typeface="Arial"/>
                <a:ea typeface="Arial"/>
                <a:cs typeface="Arial"/>
                <a:sym typeface="Arial"/>
              </a:rPr>
              <a:t>50 videos from YouTube across 10 categories (e.g., news, sports, documentaries)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Videos range from 1 to 5 minutes in length</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User-generated annotations for video summaries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Per-frame importance scores provided by multiple users</a:t>
            </a:r>
            <a:endParaRPr sz="1200">
              <a:latin typeface="Arial"/>
              <a:ea typeface="Arial"/>
              <a:cs typeface="Arial"/>
              <a:sym typeface="Arial"/>
            </a:endParaRPr>
          </a:p>
          <a:p>
            <a:pPr indent="-304800" lvl="0" marL="457200" rtl="0" algn="l">
              <a:lnSpc>
                <a:spcPct val="115000"/>
              </a:lnSpc>
              <a:spcBef>
                <a:spcPts val="0"/>
              </a:spcBef>
              <a:spcAft>
                <a:spcPts val="0"/>
              </a:spcAft>
              <a:buSzPts val="1200"/>
              <a:buFont typeface="Arial"/>
              <a:buChar char="●"/>
            </a:pPr>
            <a:r>
              <a:rPr lang="en" sz="1200">
                <a:latin typeface="Arial"/>
                <a:ea typeface="Arial"/>
                <a:cs typeface="Arial"/>
                <a:sym typeface="Arial"/>
              </a:rPr>
              <a:t>Covers diverse topics like cooking, how-to's, and sports</a:t>
            </a:r>
            <a:endParaRPr b="1" sz="1300">
              <a:latin typeface="Arial"/>
              <a:ea typeface="Arial"/>
              <a:cs typeface="Arial"/>
              <a:sym typeface="Arial"/>
            </a:endParaRPr>
          </a:p>
        </p:txBody>
      </p:sp>
      <p:pic>
        <p:nvPicPr>
          <p:cNvPr id="313" name="Google Shape;313;p58"/>
          <p:cNvPicPr preferRelativeResize="0"/>
          <p:nvPr/>
        </p:nvPicPr>
        <p:blipFill rotWithShape="1">
          <a:blip r:embed="rId3">
            <a:alphaModFix/>
          </a:blip>
          <a:srcRect b="0" l="0" r="0" t="0"/>
          <a:stretch/>
        </p:blipFill>
        <p:spPr>
          <a:xfrm>
            <a:off x="3320587" y="108000"/>
            <a:ext cx="5352965" cy="2194225"/>
          </a:xfrm>
          <a:prstGeom prst="rect">
            <a:avLst/>
          </a:prstGeom>
          <a:noFill/>
          <a:ln>
            <a:noFill/>
          </a:ln>
        </p:spPr>
      </p:pic>
      <p:sp>
        <p:nvSpPr>
          <p:cNvPr id="314" name="Google Shape;314;p58"/>
          <p:cNvSpPr txBox="1"/>
          <p:nvPr/>
        </p:nvSpPr>
        <p:spPr>
          <a:xfrm>
            <a:off x="4810100" y="2370250"/>
            <a:ext cx="3946200" cy="243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Arial"/>
                <a:ea typeface="Arial"/>
                <a:cs typeface="Arial"/>
                <a:sym typeface="Arial"/>
              </a:rPr>
              <a:t>SumMe</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25 videos of varying lengths, mostly in first-person or third-person perspectives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Covers diverse real-world events and activities (e.g., holidays, sports)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User-generated ground truth summaries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Multiple annotators provide importance scores for segments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Designed for evaluating video summarization techniques in real-world settings</a:t>
            </a:r>
            <a:endParaRPr b="0" i="0" sz="1800" u="none" cap="none" strike="noStrike">
              <a:solidFill>
                <a:schemeClr val="dk1"/>
              </a:solidFill>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18" name="Shape 318"/>
        <p:cNvGrpSpPr/>
        <p:nvPr/>
      </p:nvGrpSpPr>
      <p:grpSpPr>
        <a:xfrm>
          <a:off x="0" y="0"/>
          <a:ext cx="0" cy="0"/>
          <a:chOff x="0" y="0"/>
          <a:chExt cx="0" cy="0"/>
        </a:xfrm>
      </p:grpSpPr>
      <p:sp>
        <p:nvSpPr>
          <p:cNvPr id="319" name="Google Shape;319;p59"/>
          <p:cNvSpPr txBox="1"/>
          <p:nvPr>
            <p:ph idx="1" type="body"/>
          </p:nvPr>
        </p:nvSpPr>
        <p:spPr>
          <a:xfrm>
            <a:off x="6874675" y="526300"/>
            <a:ext cx="2223300" cy="37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18"/>
              <a:buNone/>
            </a:pPr>
            <a:r>
              <a:t/>
            </a:r>
            <a:endParaRPr sz="1600"/>
          </a:p>
          <a:p>
            <a:pPr indent="0" lvl="0" marL="0" rtl="0" algn="l">
              <a:lnSpc>
                <a:spcPct val="100000"/>
              </a:lnSpc>
              <a:spcBef>
                <a:spcPts val="0"/>
              </a:spcBef>
              <a:spcAft>
                <a:spcPts val="0"/>
              </a:spcAft>
              <a:buSzPts val="2118"/>
              <a:buNone/>
            </a:pPr>
            <a:r>
              <a:rPr b="1" lang="en"/>
              <a:t>Content:-</a:t>
            </a:r>
            <a:endParaRPr b="1"/>
          </a:p>
          <a:p>
            <a:pPr indent="-292100" lvl="0" marL="457200" rtl="0" algn="l">
              <a:lnSpc>
                <a:spcPct val="100000"/>
              </a:lnSpc>
              <a:spcBef>
                <a:spcPts val="1200"/>
              </a:spcBef>
              <a:spcAft>
                <a:spcPts val="0"/>
              </a:spcAft>
              <a:buSzPts val="1000"/>
              <a:buChar char="●"/>
            </a:pPr>
            <a:r>
              <a:rPr lang="en" sz="1383"/>
              <a:t>50 YouTube videos across 10 categories</a:t>
            </a:r>
            <a:endParaRPr sz="1383"/>
          </a:p>
          <a:p>
            <a:pPr indent="-292100" lvl="0" marL="457200" rtl="0" algn="l">
              <a:lnSpc>
                <a:spcPct val="100000"/>
              </a:lnSpc>
              <a:spcBef>
                <a:spcPts val="0"/>
              </a:spcBef>
              <a:spcAft>
                <a:spcPts val="0"/>
              </a:spcAft>
              <a:buSzPts val="1000"/>
              <a:buChar char="●"/>
            </a:pPr>
            <a:r>
              <a:rPr lang="en" sz="1383"/>
              <a:t>25 videos of real-world activities</a:t>
            </a:r>
            <a:endParaRPr sz="1383"/>
          </a:p>
          <a:p>
            <a:pPr indent="-292100" lvl="0" marL="457200" rtl="0" algn="l">
              <a:lnSpc>
                <a:spcPct val="100000"/>
              </a:lnSpc>
              <a:spcBef>
                <a:spcPts val="0"/>
              </a:spcBef>
              <a:spcAft>
                <a:spcPts val="0"/>
              </a:spcAft>
              <a:buSzPts val="1000"/>
              <a:buChar char="●"/>
            </a:pPr>
            <a:r>
              <a:rPr lang="en" sz="1600"/>
              <a:t>Ranging from 1 to 5 minutes</a:t>
            </a:r>
            <a:endParaRPr sz="1600"/>
          </a:p>
          <a:p>
            <a:pPr indent="-292100" lvl="0" marL="457200" rtl="0" algn="l">
              <a:lnSpc>
                <a:spcPct val="100000"/>
              </a:lnSpc>
              <a:spcBef>
                <a:spcPts val="0"/>
              </a:spcBef>
              <a:spcAft>
                <a:spcPts val="0"/>
              </a:spcAft>
              <a:buSzPts val="1000"/>
              <a:buChar char="●"/>
            </a:pPr>
            <a:r>
              <a:rPr lang="en" sz="1600"/>
              <a:t>Importance scores from multiple annotators</a:t>
            </a:r>
            <a:endParaRPr sz="1600"/>
          </a:p>
          <a:p>
            <a:pPr indent="0" lvl="0" marL="457200" rtl="0" algn="l">
              <a:lnSpc>
                <a:spcPct val="100000"/>
              </a:lnSpc>
              <a:spcBef>
                <a:spcPts val="0"/>
              </a:spcBef>
              <a:spcAft>
                <a:spcPts val="0"/>
              </a:spcAft>
              <a:buSzPts val="2118"/>
              <a:buNone/>
            </a:pPr>
            <a:r>
              <a:t/>
            </a:r>
            <a:endParaRPr sz="1600"/>
          </a:p>
          <a:p>
            <a:pPr indent="0" lvl="0" marL="0" rtl="0" algn="l">
              <a:lnSpc>
                <a:spcPct val="115000"/>
              </a:lnSpc>
              <a:spcBef>
                <a:spcPts val="0"/>
              </a:spcBef>
              <a:spcAft>
                <a:spcPts val="1200"/>
              </a:spcAft>
              <a:buSzPts val="2118"/>
              <a:buNone/>
            </a:pPr>
            <a:r>
              <a:t/>
            </a:r>
            <a:endParaRPr sz="1600"/>
          </a:p>
        </p:txBody>
      </p:sp>
      <p:pic>
        <p:nvPicPr>
          <p:cNvPr id="320" name="Google Shape;320;p59"/>
          <p:cNvPicPr preferRelativeResize="0"/>
          <p:nvPr/>
        </p:nvPicPr>
        <p:blipFill rotWithShape="1">
          <a:blip r:embed="rId3">
            <a:alphaModFix/>
          </a:blip>
          <a:srcRect b="0" l="0" r="0" t="0"/>
          <a:stretch/>
        </p:blipFill>
        <p:spPr>
          <a:xfrm>
            <a:off x="86975" y="166550"/>
            <a:ext cx="6744202" cy="3518426"/>
          </a:xfrm>
          <a:prstGeom prst="rect">
            <a:avLst/>
          </a:prstGeom>
          <a:noFill/>
          <a:ln>
            <a:noFill/>
          </a:ln>
        </p:spPr>
      </p:pic>
      <p:pic>
        <p:nvPicPr>
          <p:cNvPr id="321" name="Google Shape;321;p59"/>
          <p:cNvPicPr preferRelativeResize="0"/>
          <p:nvPr/>
        </p:nvPicPr>
        <p:blipFill rotWithShape="1">
          <a:blip r:embed="rId4">
            <a:alphaModFix/>
          </a:blip>
          <a:srcRect b="3568" l="0" r="0" t="-3570"/>
          <a:stretch/>
        </p:blipFill>
        <p:spPr>
          <a:xfrm>
            <a:off x="86975" y="2842525"/>
            <a:ext cx="6744200" cy="1829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25" name="Shape 325"/>
        <p:cNvGrpSpPr/>
        <p:nvPr/>
      </p:nvGrpSpPr>
      <p:grpSpPr>
        <a:xfrm>
          <a:off x="0" y="0"/>
          <a:ext cx="0" cy="0"/>
          <a:chOff x="0" y="0"/>
          <a:chExt cx="0" cy="0"/>
        </a:xfrm>
      </p:grpSpPr>
      <p:sp>
        <p:nvSpPr>
          <p:cNvPr id="326" name="Google Shape;326;p60"/>
          <p:cNvSpPr txBox="1"/>
          <p:nvPr>
            <p:ph type="title"/>
          </p:nvPr>
        </p:nvSpPr>
        <p:spPr>
          <a:xfrm>
            <a:off x="311700" y="1402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56896"/>
              <a:buFont typeface="Arial"/>
              <a:buNone/>
            </a:pPr>
            <a:r>
              <a:rPr b="1" lang="en" sz="1933">
                <a:latin typeface="Arial"/>
                <a:ea typeface="Arial"/>
                <a:cs typeface="Arial"/>
                <a:sym typeface="Arial"/>
              </a:rPr>
              <a:t>TVSum</a:t>
            </a:r>
            <a:endParaRPr b="1" sz="1933">
              <a:latin typeface="Arial"/>
              <a:ea typeface="Arial"/>
              <a:cs typeface="Arial"/>
              <a:sym typeface="Arial"/>
            </a:endParaRPr>
          </a:p>
          <a:p>
            <a:pPr indent="0" lvl="0" marL="0" rtl="0" algn="l">
              <a:lnSpc>
                <a:spcPct val="100000"/>
              </a:lnSpc>
              <a:spcBef>
                <a:spcPts val="1200"/>
              </a:spcBef>
              <a:spcAft>
                <a:spcPts val="0"/>
              </a:spcAft>
              <a:buSzPct val="111111"/>
              <a:buNone/>
            </a:pPr>
            <a:r>
              <a:t/>
            </a:r>
            <a:endParaRPr/>
          </a:p>
        </p:txBody>
      </p:sp>
      <p:sp>
        <p:nvSpPr>
          <p:cNvPr id="327" name="Google Shape;327;p60"/>
          <p:cNvSpPr txBox="1"/>
          <p:nvPr>
            <p:ph idx="1" type="body"/>
          </p:nvPr>
        </p:nvSpPr>
        <p:spPr>
          <a:xfrm>
            <a:off x="311700" y="631950"/>
            <a:ext cx="8520600" cy="44340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1800"/>
              <a:buNone/>
            </a:pPr>
            <a:r>
              <a:rPr b="1" lang="en" sz="1200">
                <a:latin typeface="Arial"/>
                <a:ea typeface="Arial"/>
                <a:cs typeface="Arial"/>
                <a:sym typeface="Arial"/>
              </a:rPr>
              <a:t>1. Overview of TVSum Dataset</a:t>
            </a:r>
            <a:endParaRPr b="1" sz="1200">
              <a:latin typeface="Arial"/>
              <a:ea typeface="Arial"/>
              <a:cs typeface="Arial"/>
              <a:sym typeface="Arial"/>
            </a:endParaRPr>
          </a:p>
          <a:p>
            <a:pPr indent="-228600" lvl="0" marL="457200" rtl="0" algn="l">
              <a:spcBef>
                <a:spcPts val="1200"/>
              </a:spcBef>
              <a:spcAft>
                <a:spcPts val="0"/>
              </a:spcAft>
              <a:buClr>
                <a:schemeClr val="dk1"/>
              </a:buClr>
              <a:buSzPts val="1100"/>
              <a:buFont typeface="Arial"/>
              <a:buNone/>
            </a:pPr>
            <a:r>
              <a:rPr lang="en" sz="1200">
                <a:latin typeface="Arial"/>
                <a:ea typeface="Arial"/>
                <a:cs typeface="Arial"/>
                <a:sym typeface="Arial"/>
              </a:rPr>
              <a:t>●  </a:t>
            </a:r>
            <a:r>
              <a:rPr b="1" lang="en" sz="1200">
                <a:latin typeface="Arial"/>
                <a:ea typeface="Arial"/>
                <a:cs typeface="Arial"/>
                <a:sym typeface="Arial"/>
              </a:rPr>
              <a:t>Purpose:</a:t>
            </a:r>
            <a:r>
              <a:rPr lang="en" sz="1200">
                <a:latin typeface="Arial"/>
                <a:ea typeface="Arial"/>
                <a:cs typeface="Arial"/>
                <a:sym typeface="Arial"/>
              </a:rPr>
              <a:t> To aid the development of algorithms that can summarize videos, focusing on the diversity and relevance of the summaries.</a:t>
            </a:r>
            <a:endParaRPr sz="1200">
              <a:latin typeface="Arial"/>
              <a:ea typeface="Arial"/>
              <a:cs typeface="Arial"/>
              <a:sym typeface="Arial"/>
            </a:endParaRPr>
          </a:p>
          <a:p>
            <a:pPr indent="-228600" lvl="0" marL="457200" rtl="0" algn="l">
              <a:spcBef>
                <a:spcPts val="0"/>
              </a:spcBef>
              <a:spcAft>
                <a:spcPts val="0"/>
              </a:spcAft>
              <a:buClr>
                <a:schemeClr val="dk1"/>
              </a:buClr>
              <a:buSzPts val="1100"/>
              <a:buFont typeface="Arial"/>
              <a:buNone/>
            </a:pPr>
            <a:r>
              <a:rPr lang="en" sz="1200">
                <a:latin typeface="Arial"/>
                <a:ea typeface="Arial"/>
                <a:cs typeface="Arial"/>
                <a:sym typeface="Arial"/>
              </a:rPr>
              <a:t>●  </a:t>
            </a:r>
            <a:r>
              <a:rPr b="1" lang="en" sz="1200">
                <a:latin typeface="Arial"/>
                <a:ea typeface="Arial"/>
                <a:cs typeface="Arial"/>
                <a:sym typeface="Arial"/>
              </a:rPr>
              <a:t>Creators:</a:t>
            </a:r>
            <a:r>
              <a:rPr lang="en" sz="1200">
                <a:latin typeface="Arial"/>
                <a:ea typeface="Arial"/>
                <a:cs typeface="Arial"/>
                <a:sym typeface="Arial"/>
              </a:rPr>
              <a:t> The dataset was introduced in the paper titled </a:t>
            </a:r>
            <a:r>
              <a:rPr i="1" lang="en" sz="1200">
                <a:latin typeface="Arial"/>
                <a:ea typeface="Arial"/>
                <a:cs typeface="Arial"/>
                <a:sym typeface="Arial"/>
              </a:rPr>
              <a:t>"TVSum: Summarizing web videos using titles"</a:t>
            </a:r>
            <a:r>
              <a:rPr lang="en" sz="1200">
                <a:latin typeface="Arial"/>
                <a:ea typeface="Arial"/>
                <a:cs typeface="Arial"/>
                <a:sym typeface="Arial"/>
              </a:rPr>
              <a:t> by Yale Song, Jordi Vallmitjana, Amanda Stent, and Alejandro Jaimes.</a:t>
            </a:r>
            <a:endParaRPr sz="1200">
              <a:latin typeface="Arial"/>
              <a:ea typeface="Arial"/>
              <a:cs typeface="Arial"/>
              <a:sym typeface="Arial"/>
            </a:endParaRPr>
          </a:p>
          <a:p>
            <a:pPr indent="0" lvl="0" marL="0" rtl="0" algn="l">
              <a:lnSpc>
                <a:spcPct val="95000"/>
              </a:lnSpc>
              <a:spcBef>
                <a:spcPts val="1200"/>
              </a:spcBef>
              <a:spcAft>
                <a:spcPts val="0"/>
              </a:spcAft>
              <a:buSzPts val="1800"/>
              <a:buNone/>
            </a:pPr>
            <a:r>
              <a:rPr b="1" lang="en" sz="1200">
                <a:latin typeface="Arial"/>
                <a:ea typeface="Arial"/>
                <a:cs typeface="Arial"/>
                <a:sym typeface="Arial"/>
              </a:rPr>
              <a:t>2. Total Videos  : </a:t>
            </a:r>
            <a:r>
              <a:rPr lang="en" sz="1200">
                <a:latin typeface="Arial"/>
                <a:ea typeface="Arial"/>
                <a:cs typeface="Arial"/>
                <a:sym typeface="Arial"/>
              </a:rPr>
              <a:t>contains </a:t>
            </a:r>
            <a:r>
              <a:rPr b="1" lang="en" sz="1200">
                <a:latin typeface="Arial"/>
                <a:ea typeface="Arial"/>
                <a:cs typeface="Arial"/>
                <a:sym typeface="Arial"/>
              </a:rPr>
              <a:t>50 videos,</a:t>
            </a:r>
            <a:r>
              <a:rPr lang="en" sz="1200">
                <a:latin typeface="Arial"/>
                <a:ea typeface="Arial"/>
                <a:cs typeface="Arial"/>
                <a:sym typeface="Arial"/>
              </a:rPr>
              <a:t>each of which is a user-generated video collected from YouTube  having diverse themes and subjects to ensure broad applicability.</a:t>
            </a:r>
            <a:endParaRPr sz="1200">
              <a:latin typeface="Arial"/>
              <a:ea typeface="Arial"/>
              <a:cs typeface="Arial"/>
              <a:sym typeface="Arial"/>
            </a:endParaRPr>
          </a:p>
          <a:p>
            <a:pPr indent="0" lvl="0" marL="0" rtl="0" algn="l">
              <a:spcBef>
                <a:spcPts val="1400"/>
              </a:spcBef>
              <a:spcAft>
                <a:spcPts val="0"/>
              </a:spcAft>
              <a:buSzPts val="1100"/>
              <a:buNone/>
            </a:pPr>
            <a:r>
              <a:rPr b="1" lang="en" sz="1200">
                <a:latin typeface="Arial"/>
                <a:ea typeface="Arial"/>
                <a:cs typeface="Arial"/>
                <a:sym typeface="Arial"/>
              </a:rPr>
              <a:t>3. Categories of Videos: </a:t>
            </a:r>
            <a:r>
              <a:rPr lang="en" sz="1200">
                <a:latin typeface="Arial"/>
                <a:ea typeface="Arial"/>
                <a:cs typeface="Arial"/>
                <a:sym typeface="Arial"/>
              </a:rPr>
              <a:t>grouped into</a:t>
            </a:r>
            <a:r>
              <a:rPr b="1" lang="en" sz="1200">
                <a:latin typeface="Arial"/>
                <a:ea typeface="Arial"/>
                <a:cs typeface="Arial"/>
                <a:sym typeface="Arial"/>
              </a:rPr>
              <a:t> 10 distinct categories</a:t>
            </a:r>
            <a:r>
              <a:rPr lang="en" sz="1200">
                <a:latin typeface="Arial"/>
                <a:ea typeface="Arial"/>
                <a:cs typeface="Arial"/>
                <a:sym typeface="Arial"/>
              </a:rPr>
              <a:t> which are : </a:t>
            </a:r>
            <a:endParaRPr sz="1200">
              <a:latin typeface="Arial"/>
              <a:ea typeface="Arial"/>
              <a:cs typeface="Arial"/>
              <a:sym typeface="Arial"/>
            </a:endParaRPr>
          </a:p>
          <a:p>
            <a:pPr indent="-304800" lvl="0" marL="457200" rtl="0" algn="l">
              <a:spcBef>
                <a:spcPts val="1200"/>
              </a:spcBef>
              <a:spcAft>
                <a:spcPts val="0"/>
              </a:spcAft>
              <a:buSzPts val="1200"/>
              <a:buFont typeface="Arial"/>
              <a:buAutoNum type="arabicPeriod"/>
            </a:pPr>
            <a:r>
              <a:rPr lang="en" sz="1200">
                <a:latin typeface="Arial"/>
                <a:ea typeface="Arial"/>
                <a:cs typeface="Arial"/>
                <a:sym typeface="Arial"/>
              </a:rPr>
              <a:t>Changing a vehicle tire</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Getting a vehicle unstuck</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Grooming an animal</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Making sandwiches</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Parade</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Flash mob gathering</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Dog show</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Attending a wedding ceremony</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Attempting a bike trick</a:t>
            </a:r>
            <a:endParaRPr sz="1200">
              <a:latin typeface="Arial"/>
              <a:ea typeface="Arial"/>
              <a:cs typeface="Arial"/>
              <a:sym typeface="Arial"/>
            </a:endParaRPr>
          </a:p>
          <a:p>
            <a:pPr indent="-304800" lvl="0" marL="457200" rtl="0" algn="l">
              <a:spcBef>
                <a:spcPts val="0"/>
              </a:spcBef>
              <a:spcAft>
                <a:spcPts val="0"/>
              </a:spcAft>
              <a:buSzPts val="1200"/>
              <a:buFont typeface="Arial"/>
              <a:buAutoNum type="arabicPeriod"/>
            </a:pPr>
            <a:r>
              <a:rPr lang="en" sz="1200">
                <a:latin typeface="Arial"/>
                <a:ea typeface="Arial"/>
                <a:cs typeface="Arial"/>
                <a:sym typeface="Arial"/>
              </a:rPr>
              <a:t>Packing for a trip</a:t>
            </a:r>
            <a:endParaRPr sz="1200">
              <a:latin typeface="Arial"/>
              <a:ea typeface="Arial"/>
              <a:cs typeface="Arial"/>
              <a:sym typeface="Arial"/>
            </a:endParaRPr>
          </a:p>
          <a:p>
            <a:pPr indent="0" lvl="0" marL="0" rtl="0" algn="l">
              <a:spcBef>
                <a:spcPts val="2400"/>
              </a:spcBef>
              <a:spcAft>
                <a:spcPts val="0"/>
              </a:spcAft>
              <a:buClr>
                <a:schemeClr val="dk1"/>
              </a:buClr>
              <a:buSzPts val="1100"/>
              <a:buFont typeface="Arial"/>
              <a:buNone/>
            </a:pPr>
            <a:br>
              <a:rPr lang="en" sz="1200">
                <a:latin typeface="Arial"/>
                <a:ea typeface="Arial"/>
                <a:cs typeface="Arial"/>
                <a:sym typeface="Arial"/>
              </a:rPr>
            </a:br>
            <a:endParaRPr sz="1200">
              <a:latin typeface="Arial"/>
              <a:ea typeface="Arial"/>
              <a:cs typeface="Arial"/>
              <a:sym typeface="Arial"/>
            </a:endParaRPr>
          </a:p>
          <a:p>
            <a:pPr indent="0" lvl="0" marL="0" rtl="0" algn="l">
              <a:lnSpc>
                <a:spcPct val="95000"/>
              </a:lnSpc>
              <a:spcBef>
                <a:spcPts val="1200"/>
              </a:spcBef>
              <a:spcAft>
                <a:spcPts val="1200"/>
              </a:spcAft>
              <a:buSzPts val="1800"/>
              <a:buNone/>
            </a:pPr>
            <a:r>
              <a:t/>
            </a:r>
            <a:endParaRPr sz="1200">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31" name="Shape 331"/>
        <p:cNvGrpSpPr/>
        <p:nvPr/>
      </p:nvGrpSpPr>
      <p:grpSpPr>
        <a:xfrm>
          <a:off x="0" y="0"/>
          <a:ext cx="0" cy="0"/>
          <a:chOff x="0" y="0"/>
          <a:chExt cx="0" cy="0"/>
        </a:xfrm>
      </p:grpSpPr>
      <p:sp>
        <p:nvSpPr>
          <p:cNvPr id="332" name="Google Shape;332;p61"/>
          <p:cNvSpPr txBox="1"/>
          <p:nvPr>
            <p:ph type="title"/>
          </p:nvPr>
        </p:nvSpPr>
        <p:spPr>
          <a:xfrm>
            <a:off x="311700" y="532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53804"/>
              <a:buNone/>
            </a:pPr>
            <a:r>
              <a:rPr b="1" lang="en" sz="2044">
                <a:latin typeface="Arial"/>
                <a:ea typeface="Arial"/>
                <a:cs typeface="Arial"/>
                <a:sym typeface="Arial"/>
              </a:rPr>
              <a:t>TVSum ( continued…)</a:t>
            </a:r>
            <a:endParaRPr b="1" sz="2044">
              <a:latin typeface="Arial"/>
              <a:ea typeface="Arial"/>
              <a:cs typeface="Arial"/>
              <a:sym typeface="Arial"/>
            </a:endParaRPr>
          </a:p>
          <a:p>
            <a:pPr indent="0" lvl="0" marL="0" rtl="0" algn="l">
              <a:lnSpc>
                <a:spcPct val="100000"/>
              </a:lnSpc>
              <a:spcBef>
                <a:spcPts val="1200"/>
              </a:spcBef>
              <a:spcAft>
                <a:spcPts val="0"/>
              </a:spcAft>
              <a:buSzPct val="111111"/>
              <a:buNone/>
            </a:pPr>
            <a:r>
              <a:t/>
            </a:r>
            <a:endParaRPr/>
          </a:p>
        </p:txBody>
      </p:sp>
      <p:sp>
        <p:nvSpPr>
          <p:cNvPr id="333" name="Google Shape;333;p61"/>
          <p:cNvSpPr txBox="1"/>
          <p:nvPr>
            <p:ph idx="1" type="body"/>
          </p:nvPr>
        </p:nvSpPr>
        <p:spPr>
          <a:xfrm>
            <a:off x="311700" y="512325"/>
            <a:ext cx="8520600" cy="4434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SzPts val="1100"/>
              <a:buNone/>
            </a:pPr>
            <a:r>
              <a:rPr b="1" lang="en" sz="1200">
                <a:latin typeface="Arial"/>
                <a:ea typeface="Arial"/>
                <a:cs typeface="Arial"/>
                <a:sym typeface="Arial"/>
              </a:rPr>
              <a:t>4. Video Lengths:</a:t>
            </a:r>
            <a:endParaRPr b="1" sz="1200">
              <a:latin typeface="Arial"/>
              <a:ea typeface="Arial"/>
              <a:cs typeface="Arial"/>
              <a:sym typeface="Arial"/>
            </a:endParaRPr>
          </a:p>
          <a:p>
            <a:pPr indent="0" lvl="0" marL="0" rtl="0" algn="l">
              <a:lnSpc>
                <a:spcPct val="80000"/>
              </a:lnSpc>
              <a:spcBef>
                <a:spcPts val="1200"/>
              </a:spcBef>
              <a:spcAft>
                <a:spcPts val="0"/>
              </a:spcAft>
              <a:buSzPts val="1100"/>
              <a:buNone/>
            </a:pPr>
            <a:r>
              <a:rPr lang="en" sz="1200">
                <a:latin typeface="Arial"/>
                <a:ea typeface="Arial"/>
                <a:cs typeface="Arial"/>
                <a:sym typeface="Arial"/>
              </a:rPr>
              <a:t>The length of each video in the dataset varies between 1 to 6 minutes, making the total runtime of the dataset around 220 minutes .</a:t>
            </a:r>
            <a:endParaRPr sz="1200">
              <a:latin typeface="Arial"/>
              <a:ea typeface="Arial"/>
              <a:cs typeface="Arial"/>
              <a:sym typeface="Arial"/>
            </a:endParaRPr>
          </a:p>
          <a:p>
            <a:pPr indent="0" lvl="0" marL="0" rtl="0" algn="l">
              <a:lnSpc>
                <a:spcPct val="80000"/>
              </a:lnSpc>
              <a:spcBef>
                <a:spcPts val="1200"/>
              </a:spcBef>
              <a:spcAft>
                <a:spcPts val="0"/>
              </a:spcAft>
              <a:buSzPts val="1100"/>
              <a:buNone/>
            </a:pPr>
            <a:r>
              <a:rPr b="1" lang="en" sz="1200">
                <a:latin typeface="Arial"/>
                <a:ea typeface="Arial"/>
                <a:cs typeface="Arial"/>
                <a:sym typeface="Arial"/>
              </a:rPr>
              <a:t>5. Annotations:</a:t>
            </a:r>
            <a:endParaRPr b="1" sz="1200">
              <a:latin typeface="Arial"/>
              <a:ea typeface="Arial"/>
              <a:cs typeface="Arial"/>
              <a:sym typeface="Arial"/>
            </a:endParaRPr>
          </a:p>
          <a:p>
            <a:pPr indent="0" lvl="0" marL="0" rtl="0" algn="l">
              <a:lnSpc>
                <a:spcPct val="80000"/>
              </a:lnSpc>
              <a:spcBef>
                <a:spcPts val="1200"/>
              </a:spcBef>
              <a:spcAft>
                <a:spcPts val="0"/>
              </a:spcAft>
              <a:buSzPts val="1100"/>
              <a:buNone/>
            </a:pPr>
            <a:r>
              <a:rPr lang="en" sz="1200">
                <a:latin typeface="Arial"/>
                <a:ea typeface="Arial"/>
                <a:cs typeface="Arial"/>
                <a:sym typeface="Arial"/>
              </a:rPr>
              <a:t>● Frame-level importance scores: Each video is annotated with frame-level importance scores by multiple annotators. These scores indicate how important each part of the video is for generating a summary.</a:t>
            </a:r>
            <a:endParaRPr sz="1200">
              <a:latin typeface="Arial"/>
              <a:ea typeface="Arial"/>
              <a:cs typeface="Arial"/>
              <a:sym typeface="Arial"/>
            </a:endParaRPr>
          </a:p>
          <a:p>
            <a:pPr indent="0" lvl="0" marL="0" rtl="0" algn="l">
              <a:lnSpc>
                <a:spcPct val="80000"/>
              </a:lnSpc>
              <a:spcBef>
                <a:spcPts val="1200"/>
              </a:spcBef>
              <a:spcAft>
                <a:spcPts val="0"/>
              </a:spcAft>
              <a:buSzPts val="1100"/>
              <a:buNone/>
            </a:pPr>
            <a:r>
              <a:rPr lang="en" sz="1200">
                <a:latin typeface="Arial"/>
                <a:ea typeface="Arial"/>
                <a:cs typeface="Arial"/>
                <a:sym typeface="Arial"/>
              </a:rPr>
              <a:t>● Number of annotators: Each video is annotated by 20 human evaluators who assign importance scores to short segments of the videos.</a:t>
            </a:r>
            <a:endParaRPr sz="1200">
              <a:latin typeface="Arial"/>
              <a:ea typeface="Arial"/>
              <a:cs typeface="Arial"/>
              <a:sym typeface="Arial"/>
            </a:endParaRPr>
          </a:p>
          <a:p>
            <a:pPr indent="0" lvl="0" marL="0" rtl="0" algn="l">
              <a:lnSpc>
                <a:spcPct val="80000"/>
              </a:lnSpc>
              <a:spcBef>
                <a:spcPts val="1200"/>
              </a:spcBef>
              <a:spcAft>
                <a:spcPts val="0"/>
              </a:spcAft>
              <a:buSzPts val="1100"/>
              <a:buNone/>
            </a:pPr>
            <a:r>
              <a:rPr lang="en" sz="1200">
                <a:latin typeface="Arial"/>
                <a:ea typeface="Arial"/>
                <a:cs typeface="Arial"/>
                <a:sym typeface="Arial"/>
              </a:rPr>
              <a:t>● Scores: The annotators provide scores between 1 and 5, where 5 indicates high importance, and 1 indicates low importance. These scores are later averaged to form a consensus score for each segment of the video.</a:t>
            </a:r>
            <a:endParaRPr sz="1200">
              <a:latin typeface="Arial"/>
              <a:ea typeface="Arial"/>
              <a:cs typeface="Arial"/>
              <a:sym typeface="Arial"/>
            </a:endParaRPr>
          </a:p>
          <a:p>
            <a:pPr indent="0" lvl="0" marL="0" rtl="0" algn="l">
              <a:lnSpc>
                <a:spcPct val="80000"/>
              </a:lnSpc>
              <a:spcBef>
                <a:spcPts val="1200"/>
              </a:spcBef>
              <a:spcAft>
                <a:spcPts val="0"/>
              </a:spcAft>
              <a:buSzPts val="1100"/>
              <a:buNone/>
            </a:pPr>
            <a:r>
              <a:rPr lang="en" sz="1200">
                <a:latin typeface="Arial"/>
                <a:ea typeface="Arial"/>
                <a:cs typeface="Arial"/>
                <a:sym typeface="Arial"/>
              </a:rPr>
              <a:t>● Temporal segmentation: Videos are divided into 2-second segments, and annotators rate the importance of each segment.</a:t>
            </a:r>
            <a:endParaRPr sz="1200">
              <a:latin typeface="Arial"/>
              <a:ea typeface="Arial"/>
              <a:cs typeface="Arial"/>
              <a:sym typeface="Arial"/>
            </a:endParaRPr>
          </a:p>
          <a:p>
            <a:pPr indent="0" lvl="0" marL="0" rtl="0" algn="l">
              <a:lnSpc>
                <a:spcPct val="80000"/>
              </a:lnSpc>
              <a:spcBef>
                <a:spcPts val="1200"/>
              </a:spcBef>
              <a:spcAft>
                <a:spcPts val="0"/>
              </a:spcAft>
              <a:buSzPts val="1100"/>
              <a:buNone/>
            </a:pPr>
            <a:r>
              <a:rPr b="1" lang="en" sz="1200">
                <a:latin typeface="Arial"/>
                <a:ea typeface="Arial"/>
                <a:cs typeface="Arial"/>
                <a:sym typeface="Arial"/>
              </a:rPr>
              <a:t>6. Benchmarking:</a:t>
            </a:r>
            <a:endParaRPr b="1" sz="1200">
              <a:latin typeface="Arial"/>
              <a:ea typeface="Arial"/>
              <a:cs typeface="Arial"/>
              <a:sym typeface="Arial"/>
            </a:endParaRPr>
          </a:p>
          <a:p>
            <a:pPr indent="0" lvl="0" marL="0" rtl="0" algn="l">
              <a:lnSpc>
                <a:spcPct val="80000"/>
              </a:lnSpc>
              <a:spcBef>
                <a:spcPts val="1200"/>
              </a:spcBef>
              <a:spcAft>
                <a:spcPts val="0"/>
              </a:spcAft>
              <a:buSzPts val="1100"/>
              <a:buNone/>
            </a:pPr>
            <a:r>
              <a:rPr lang="en" sz="1200">
                <a:latin typeface="Arial"/>
                <a:ea typeface="Arial"/>
                <a:cs typeface="Arial"/>
                <a:sym typeface="Arial"/>
              </a:rPr>
              <a:t>● The performance is measured using metrics like Precision, Recall, and F-score.</a:t>
            </a:r>
            <a:endParaRPr sz="1200">
              <a:latin typeface="Arial"/>
              <a:ea typeface="Arial"/>
              <a:cs typeface="Arial"/>
              <a:sym typeface="Arial"/>
            </a:endParaRPr>
          </a:p>
          <a:p>
            <a:pPr indent="0" lvl="0" marL="0" rtl="0" algn="l">
              <a:lnSpc>
                <a:spcPct val="80000"/>
              </a:lnSpc>
              <a:spcBef>
                <a:spcPts val="1200"/>
              </a:spcBef>
              <a:spcAft>
                <a:spcPts val="0"/>
              </a:spcAft>
              <a:buSzPts val="1100"/>
              <a:buNone/>
            </a:pPr>
            <a:r>
              <a:rPr b="1" lang="en" sz="1200">
                <a:latin typeface="Arial"/>
                <a:ea typeface="Arial"/>
                <a:cs typeface="Arial"/>
                <a:sym typeface="Arial"/>
              </a:rPr>
              <a:t>References:</a:t>
            </a:r>
            <a:endParaRPr b="1" sz="1200">
              <a:latin typeface="Arial"/>
              <a:ea typeface="Arial"/>
              <a:cs typeface="Arial"/>
              <a:sym typeface="Arial"/>
            </a:endParaRPr>
          </a:p>
          <a:p>
            <a:pPr indent="-304800" lvl="0" marL="457200" rtl="0" algn="l">
              <a:lnSpc>
                <a:spcPct val="80000"/>
              </a:lnSpc>
              <a:spcBef>
                <a:spcPts val="1200"/>
              </a:spcBef>
              <a:spcAft>
                <a:spcPts val="0"/>
              </a:spcAft>
              <a:buSzPts val="1200"/>
              <a:buFont typeface="Arial"/>
              <a:buChar char="●"/>
            </a:pPr>
            <a:r>
              <a:rPr lang="en" sz="1200" u="sng">
                <a:solidFill>
                  <a:srgbClr val="1155CC"/>
                </a:solidFill>
                <a:latin typeface="Arial"/>
                <a:ea typeface="Arial"/>
                <a:cs typeface="Arial"/>
                <a:sym typeface="Arial"/>
                <a:hlinkClick r:id="rId3">
                  <a:extLst>
                    <a:ext uri="{A12FA001-AC4F-418D-AE19-62706E023703}">
                      <ahyp:hlinkClr val="tx"/>
                    </a:ext>
                  </a:extLst>
                </a:hlinkClick>
              </a:rPr>
              <a:t>https://github.com/yalesong/tvsum</a:t>
            </a:r>
            <a:endParaRPr sz="1200" u="sng">
              <a:solidFill>
                <a:srgbClr val="1155CC"/>
              </a:solidFill>
              <a:latin typeface="Arial"/>
              <a:ea typeface="Arial"/>
              <a:cs typeface="Arial"/>
              <a:sym typeface="Arial"/>
            </a:endParaRPr>
          </a:p>
          <a:p>
            <a:pPr indent="-304800" lvl="0" marL="457200" rtl="0" algn="l">
              <a:lnSpc>
                <a:spcPct val="80000"/>
              </a:lnSpc>
              <a:spcBef>
                <a:spcPts val="1200"/>
              </a:spcBef>
              <a:spcAft>
                <a:spcPts val="0"/>
              </a:spcAft>
              <a:buSzPts val="1200"/>
              <a:buFont typeface="Arial"/>
              <a:buChar char="●"/>
            </a:pPr>
            <a:r>
              <a:rPr lang="en" sz="1200" u="sng">
                <a:solidFill>
                  <a:srgbClr val="1155CC"/>
                </a:solidFill>
                <a:latin typeface="Arial"/>
                <a:ea typeface="Arial"/>
                <a:cs typeface="Arial"/>
                <a:sym typeface="Arial"/>
                <a:hlinkClick r:id="rId4">
                  <a:extLst>
                    <a:ext uri="{A12FA001-AC4F-418D-AE19-62706E023703}">
                      <ahyp:hlinkClr val="tx"/>
                    </a:ext>
                  </a:extLst>
                </a:hlinkClick>
              </a:rPr>
              <a:t>https://paperswithcode.com/dataset/tvsum-1#:~:text=Videos%20Using%20Titles-,Title%2Dbased%20Video%20Summarization%20(TVSum)%20dataset%20serves%20as%20a,crowdsourcing%20(20%20per%20video)</a:t>
            </a:r>
            <a:r>
              <a:rPr lang="en" sz="1200">
                <a:latin typeface="Arial"/>
                <a:ea typeface="Arial"/>
                <a:cs typeface="Arial"/>
                <a:sym typeface="Arial"/>
              </a:rPr>
              <a:t>.</a:t>
            </a:r>
            <a:endParaRPr sz="1200">
              <a:latin typeface="Arial"/>
              <a:ea typeface="Arial"/>
              <a:cs typeface="Arial"/>
              <a:sym typeface="Arial"/>
            </a:endParaRPr>
          </a:p>
          <a:p>
            <a:pPr indent="0" lvl="0" marL="457200" rtl="0" algn="l">
              <a:lnSpc>
                <a:spcPct val="80000"/>
              </a:lnSpc>
              <a:spcBef>
                <a:spcPts val="1200"/>
              </a:spcBef>
              <a:spcAft>
                <a:spcPts val="0"/>
              </a:spcAft>
              <a:buNone/>
            </a:pPr>
            <a:r>
              <a:t/>
            </a:r>
            <a:endParaRPr b="1" sz="1200">
              <a:latin typeface="Arial"/>
              <a:ea typeface="Arial"/>
              <a:cs typeface="Arial"/>
              <a:sym typeface="Arial"/>
            </a:endParaRPr>
          </a:p>
          <a:p>
            <a:pPr indent="0" lvl="0" marL="0" rtl="0" algn="l">
              <a:lnSpc>
                <a:spcPct val="80000"/>
              </a:lnSpc>
              <a:spcBef>
                <a:spcPts val="1200"/>
              </a:spcBef>
              <a:spcAft>
                <a:spcPts val="1200"/>
              </a:spcAft>
              <a:buSzPts val="1800"/>
              <a:buNone/>
            </a:pPr>
            <a:r>
              <a:t/>
            </a:r>
            <a:endParaRPr sz="12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37" name="Shape 337"/>
        <p:cNvGrpSpPr/>
        <p:nvPr/>
      </p:nvGrpSpPr>
      <p:grpSpPr>
        <a:xfrm>
          <a:off x="0" y="0"/>
          <a:ext cx="0" cy="0"/>
          <a:chOff x="0" y="0"/>
          <a:chExt cx="0" cy="0"/>
        </a:xfrm>
      </p:grpSpPr>
      <p:sp>
        <p:nvSpPr>
          <p:cNvPr id="338" name="Google Shape;338;p62"/>
          <p:cNvSpPr txBox="1"/>
          <p:nvPr>
            <p:ph type="title"/>
          </p:nvPr>
        </p:nvSpPr>
        <p:spPr>
          <a:xfrm>
            <a:off x="235600" y="8585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56896"/>
              <a:buFont typeface="Arial"/>
              <a:buNone/>
            </a:pPr>
            <a:r>
              <a:rPr b="1" lang="en" sz="1933">
                <a:latin typeface="Arial"/>
                <a:ea typeface="Arial"/>
                <a:cs typeface="Arial"/>
                <a:sym typeface="Arial"/>
              </a:rPr>
              <a:t>SumMe</a:t>
            </a:r>
            <a:endParaRPr b="1" sz="1933">
              <a:latin typeface="Arial"/>
              <a:ea typeface="Arial"/>
              <a:cs typeface="Arial"/>
              <a:sym typeface="Arial"/>
            </a:endParaRPr>
          </a:p>
          <a:p>
            <a:pPr indent="0" lvl="0" marL="0" rtl="0" algn="l">
              <a:lnSpc>
                <a:spcPct val="100000"/>
              </a:lnSpc>
              <a:spcBef>
                <a:spcPts val="1200"/>
              </a:spcBef>
              <a:spcAft>
                <a:spcPts val="0"/>
              </a:spcAft>
              <a:buSzPct val="111111"/>
              <a:buNone/>
            </a:pPr>
            <a:r>
              <a:t/>
            </a:r>
            <a:endParaRPr/>
          </a:p>
        </p:txBody>
      </p:sp>
      <p:sp>
        <p:nvSpPr>
          <p:cNvPr id="339" name="Google Shape;339;p62"/>
          <p:cNvSpPr txBox="1"/>
          <p:nvPr>
            <p:ph idx="1" type="body"/>
          </p:nvPr>
        </p:nvSpPr>
        <p:spPr>
          <a:xfrm>
            <a:off x="311700" y="546950"/>
            <a:ext cx="8520600" cy="4781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200"/>
              </a:spcBef>
              <a:spcAft>
                <a:spcPts val="0"/>
              </a:spcAft>
              <a:buSzPts val="1100"/>
              <a:buNone/>
            </a:pPr>
            <a:r>
              <a:rPr lang="en" sz="1200">
                <a:latin typeface="Arial"/>
                <a:ea typeface="Arial"/>
                <a:cs typeface="Arial"/>
                <a:sym typeface="Arial"/>
              </a:rPr>
              <a:t>The </a:t>
            </a:r>
            <a:r>
              <a:rPr b="1" lang="en" sz="1200">
                <a:latin typeface="Arial"/>
                <a:ea typeface="Arial"/>
                <a:cs typeface="Arial"/>
                <a:sym typeface="Arial"/>
              </a:rPr>
              <a:t>SumMe</a:t>
            </a:r>
            <a:r>
              <a:rPr lang="en" sz="1200">
                <a:latin typeface="Arial"/>
                <a:ea typeface="Arial"/>
                <a:cs typeface="Arial"/>
                <a:sym typeface="Arial"/>
              </a:rPr>
              <a:t> dataset is a widely used dataset for video summarization, often utilized alongside the </a:t>
            </a:r>
            <a:r>
              <a:rPr b="1" lang="en" sz="1200">
                <a:latin typeface="Arial"/>
                <a:ea typeface="Arial"/>
                <a:cs typeface="Arial"/>
                <a:sym typeface="Arial"/>
              </a:rPr>
              <a:t>TVSum</a:t>
            </a:r>
            <a:r>
              <a:rPr lang="en" sz="1200">
                <a:latin typeface="Arial"/>
                <a:ea typeface="Arial"/>
                <a:cs typeface="Arial"/>
                <a:sym typeface="Arial"/>
              </a:rPr>
              <a:t> dataset.</a:t>
            </a:r>
            <a:endParaRPr sz="1200">
              <a:latin typeface="Arial"/>
              <a:ea typeface="Arial"/>
              <a:cs typeface="Arial"/>
              <a:sym typeface="Arial"/>
            </a:endParaRPr>
          </a:p>
          <a:p>
            <a:pPr indent="0" lvl="0" marL="0" rtl="0" algn="l">
              <a:lnSpc>
                <a:spcPct val="90000"/>
              </a:lnSpc>
              <a:spcBef>
                <a:spcPts val="1200"/>
              </a:spcBef>
              <a:spcAft>
                <a:spcPts val="0"/>
              </a:spcAft>
              <a:buSzPts val="1100"/>
              <a:buNone/>
            </a:pPr>
            <a:r>
              <a:rPr b="1" lang="en" sz="1400">
                <a:latin typeface="Arial"/>
                <a:ea typeface="Arial"/>
                <a:cs typeface="Arial"/>
                <a:sym typeface="Arial"/>
              </a:rPr>
              <a:t>1. Overview of SumMe Dataset:</a:t>
            </a:r>
            <a:endParaRPr b="1" sz="1400">
              <a:latin typeface="Arial"/>
              <a:ea typeface="Arial"/>
              <a:cs typeface="Arial"/>
              <a:sym typeface="Arial"/>
            </a:endParaRPr>
          </a:p>
          <a:p>
            <a:pPr indent="-304800" lvl="0" marL="457200" rtl="0" algn="l">
              <a:lnSpc>
                <a:spcPct val="90000"/>
              </a:lnSpc>
              <a:spcBef>
                <a:spcPts val="1200"/>
              </a:spcBef>
              <a:spcAft>
                <a:spcPts val="0"/>
              </a:spcAft>
              <a:buSzPts val="1200"/>
              <a:buFont typeface="Arial"/>
              <a:buChar char="●"/>
            </a:pPr>
            <a:r>
              <a:rPr b="1" lang="en" sz="1200">
                <a:latin typeface="Arial"/>
                <a:ea typeface="Arial"/>
                <a:cs typeface="Arial"/>
                <a:sym typeface="Arial"/>
              </a:rPr>
              <a:t>Purpose:</a:t>
            </a:r>
            <a:r>
              <a:rPr lang="en" sz="1200">
                <a:latin typeface="Arial"/>
                <a:ea typeface="Arial"/>
                <a:cs typeface="Arial"/>
                <a:sym typeface="Arial"/>
              </a:rPr>
              <a:t> The SumMe dataset is designed for evaluating video summarization algorithms by providing user-generated videos along with multiple human-created summaries. The goal is to generate concise summaries that capture the essential content of the videos.</a:t>
            </a:r>
            <a:endParaRPr sz="1200">
              <a:latin typeface="Arial"/>
              <a:ea typeface="Arial"/>
              <a:cs typeface="Arial"/>
              <a:sym typeface="Arial"/>
            </a:endParaRPr>
          </a:p>
          <a:p>
            <a:pPr indent="-304800" lvl="0" marL="457200" rtl="0" algn="l">
              <a:lnSpc>
                <a:spcPct val="90000"/>
              </a:lnSpc>
              <a:spcBef>
                <a:spcPts val="1200"/>
              </a:spcBef>
              <a:spcAft>
                <a:spcPts val="0"/>
              </a:spcAft>
              <a:buSzPts val="1200"/>
              <a:buFont typeface="Arial"/>
              <a:buChar char="●"/>
            </a:pPr>
            <a:r>
              <a:rPr b="1" lang="en" sz="1200">
                <a:latin typeface="Arial"/>
                <a:ea typeface="Arial"/>
                <a:cs typeface="Arial"/>
                <a:sym typeface="Arial"/>
              </a:rPr>
              <a:t>Creators:</a:t>
            </a:r>
            <a:r>
              <a:rPr lang="en" sz="1200">
                <a:latin typeface="Arial"/>
                <a:ea typeface="Arial"/>
                <a:cs typeface="Arial"/>
                <a:sym typeface="Arial"/>
              </a:rPr>
              <a:t> Introduced in the paper </a:t>
            </a:r>
            <a:r>
              <a:rPr i="1" lang="en" sz="1200">
                <a:latin typeface="Arial"/>
                <a:ea typeface="Arial"/>
                <a:cs typeface="Arial"/>
                <a:sym typeface="Arial"/>
              </a:rPr>
              <a:t>"Category-specific video summarization"</a:t>
            </a:r>
            <a:r>
              <a:rPr lang="en" sz="1200">
                <a:latin typeface="Arial"/>
                <a:ea typeface="Arial"/>
                <a:cs typeface="Arial"/>
                <a:sym typeface="Arial"/>
              </a:rPr>
              <a:t> by D. Gygli, H. Grabner, H. Riemenschneider, and L. Van Gool.</a:t>
            </a:r>
            <a:endParaRPr sz="1200">
              <a:latin typeface="Arial"/>
              <a:ea typeface="Arial"/>
              <a:cs typeface="Arial"/>
              <a:sym typeface="Arial"/>
            </a:endParaRPr>
          </a:p>
          <a:p>
            <a:pPr indent="0" lvl="0" marL="0" rtl="0" algn="l">
              <a:lnSpc>
                <a:spcPct val="90000"/>
              </a:lnSpc>
              <a:spcBef>
                <a:spcPts val="1200"/>
              </a:spcBef>
              <a:spcAft>
                <a:spcPts val="0"/>
              </a:spcAft>
              <a:buSzPts val="1100"/>
              <a:buNone/>
            </a:pPr>
            <a:r>
              <a:rPr b="1" lang="en" sz="1400">
                <a:latin typeface="Arial"/>
                <a:ea typeface="Arial"/>
                <a:cs typeface="Arial"/>
                <a:sym typeface="Arial"/>
              </a:rPr>
              <a:t>2. Total Videos:</a:t>
            </a:r>
            <a:r>
              <a:rPr lang="en" sz="1200">
                <a:latin typeface="Arial"/>
                <a:ea typeface="Arial"/>
                <a:cs typeface="Arial"/>
                <a:sym typeface="Arial"/>
              </a:rPr>
              <a:t>The dataset contains </a:t>
            </a:r>
            <a:r>
              <a:rPr b="1" lang="en" sz="1200">
                <a:latin typeface="Arial"/>
                <a:ea typeface="Arial"/>
                <a:cs typeface="Arial"/>
                <a:sym typeface="Arial"/>
              </a:rPr>
              <a:t>25 videos</a:t>
            </a:r>
            <a:r>
              <a:rPr lang="en" sz="1200">
                <a:latin typeface="Arial"/>
                <a:ea typeface="Arial"/>
                <a:cs typeface="Arial"/>
                <a:sym typeface="Arial"/>
              </a:rPr>
              <a:t>, which are user-generated and span a wide variety of real-world events.</a:t>
            </a:r>
            <a:endParaRPr sz="1200">
              <a:latin typeface="Arial"/>
              <a:ea typeface="Arial"/>
              <a:cs typeface="Arial"/>
              <a:sym typeface="Arial"/>
            </a:endParaRPr>
          </a:p>
          <a:p>
            <a:pPr indent="0" lvl="0" marL="0" rtl="0" algn="l">
              <a:lnSpc>
                <a:spcPct val="90000"/>
              </a:lnSpc>
              <a:spcBef>
                <a:spcPts val="1200"/>
              </a:spcBef>
              <a:spcAft>
                <a:spcPts val="0"/>
              </a:spcAft>
              <a:buClr>
                <a:schemeClr val="dk1"/>
              </a:buClr>
              <a:buSzPts val="1100"/>
              <a:buFont typeface="Arial"/>
              <a:buNone/>
            </a:pPr>
            <a:r>
              <a:rPr b="1" lang="en" sz="1400">
                <a:latin typeface="Arial"/>
                <a:ea typeface="Arial"/>
                <a:cs typeface="Arial"/>
                <a:sym typeface="Arial"/>
              </a:rPr>
              <a:t>3. Categories and Content of Videos:</a:t>
            </a:r>
            <a:endParaRPr b="1" sz="1400">
              <a:latin typeface="Arial"/>
              <a:ea typeface="Arial"/>
              <a:cs typeface="Arial"/>
              <a:sym typeface="Arial"/>
            </a:endParaRPr>
          </a:p>
          <a:p>
            <a:pPr indent="0" lvl="0" marL="228600" rtl="0" algn="l">
              <a:lnSpc>
                <a:spcPct val="90000"/>
              </a:lnSpc>
              <a:spcBef>
                <a:spcPts val="1200"/>
              </a:spcBef>
              <a:spcAft>
                <a:spcPts val="0"/>
              </a:spcAft>
              <a:buClr>
                <a:schemeClr val="dk1"/>
              </a:buClr>
              <a:buSzPts val="1100"/>
              <a:buFont typeface="Arial"/>
              <a:buNone/>
            </a:pPr>
            <a:r>
              <a:rPr lang="en" sz="1200">
                <a:latin typeface="Arial"/>
                <a:ea typeface="Arial"/>
                <a:cs typeface="Arial"/>
                <a:sym typeface="Arial"/>
              </a:rPr>
              <a:t>●</a:t>
            </a:r>
            <a:r>
              <a:rPr lang="en" sz="800">
                <a:latin typeface="Arial"/>
                <a:ea typeface="Arial"/>
                <a:cs typeface="Arial"/>
                <a:sym typeface="Arial"/>
              </a:rPr>
              <a:t>       </a:t>
            </a:r>
            <a:r>
              <a:rPr lang="en" sz="1200">
                <a:latin typeface="Arial"/>
                <a:ea typeface="Arial"/>
                <a:cs typeface="Arial"/>
                <a:sym typeface="Arial"/>
              </a:rPr>
              <a:t>Sports activities</a:t>
            </a:r>
            <a:endParaRPr sz="1200">
              <a:latin typeface="Arial"/>
              <a:ea typeface="Arial"/>
              <a:cs typeface="Arial"/>
              <a:sym typeface="Arial"/>
            </a:endParaRPr>
          </a:p>
          <a:p>
            <a:pPr indent="-228600" lvl="0" marL="457200" rtl="0" algn="l">
              <a:lnSpc>
                <a:spcPct val="90000"/>
              </a:lnSpc>
              <a:spcBef>
                <a:spcPts val="1200"/>
              </a:spcBef>
              <a:spcAft>
                <a:spcPts val="0"/>
              </a:spcAft>
              <a:buClr>
                <a:schemeClr val="dk1"/>
              </a:buClr>
              <a:buSzPts val="1100"/>
              <a:buFont typeface="Arial"/>
              <a:buNone/>
            </a:pPr>
            <a:r>
              <a:rPr lang="en" sz="1200">
                <a:latin typeface="Arial"/>
                <a:ea typeface="Arial"/>
                <a:cs typeface="Arial"/>
                <a:sym typeface="Arial"/>
              </a:rPr>
              <a:t>●</a:t>
            </a:r>
            <a:r>
              <a:rPr lang="en" sz="800">
                <a:latin typeface="Arial"/>
                <a:ea typeface="Arial"/>
                <a:cs typeface="Arial"/>
                <a:sym typeface="Arial"/>
              </a:rPr>
              <a:t>       </a:t>
            </a:r>
            <a:r>
              <a:rPr lang="en" sz="1200">
                <a:latin typeface="Arial"/>
                <a:ea typeface="Arial"/>
                <a:cs typeface="Arial"/>
                <a:sym typeface="Arial"/>
              </a:rPr>
              <a:t>Travel vlogs</a:t>
            </a:r>
            <a:endParaRPr sz="1200">
              <a:latin typeface="Arial"/>
              <a:ea typeface="Arial"/>
              <a:cs typeface="Arial"/>
              <a:sym typeface="Arial"/>
            </a:endParaRPr>
          </a:p>
          <a:p>
            <a:pPr indent="-228600" lvl="0" marL="457200" rtl="0" algn="l">
              <a:lnSpc>
                <a:spcPct val="90000"/>
              </a:lnSpc>
              <a:spcBef>
                <a:spcPts val="1200"/>
              </a:spcBef>
              <a:spcAft>
                <a:spcPts val="0"/>
              </a:spcAft>
              <a:buClr>
                <a:schemeClr val="dk1"/>
              </a:buClr>
              <a:buSzPts val="1100"/>
              <a:buFont typeface="Arial"/>
              <a:buNone/>
            </a:pPr>
            <a:r>
              <a:rPr lang="en" sz="1200">
                <a:latin typeface="Arial"/>
                <a:ea typeface="Arial"/>
                <a:cs typeface="Arial"/>
                <a:sym typeface="Arial"/>
              </a:rPr>
              <a:t>●</a:t>
            </a:r>
            <a:r>
              <a:rPr lang="en" sz="800">
                <a:latin typeface="Arial"/>
                <a:ea typeface="Arial"/>
                <a:cs typeface="Arial"/>
                <a:sym typeface="Arial"/>
              </a:rPr>
              <a:t>   </a:t>
            </a:r>
            <a:r>
              <a:rPr lang="en" sz="1200">
                <a:latin typeface="Arial"/>
                <a:ea typeface="Arial"/>
                <a:cs typeface="Arial"/>
                <a:sym typeface="Arial"/>
              </a:rPr>
              <a:t>Events (e.g., parades, weddings)</a:t>
            </a:r>
            <a:endParaRPr sz="1200">
              <a:latin typeface="Arial"/>
              <a:ea typeface="Arial"/>
              <a:cs typeface="Arial"/>
              <a:sym typeface="Arial"/>
            </a:endParaRPr>
          </a:p>
          <a:p>
            <a:pPr indent="-228600" lvl="0" marL="457200" rtl="0" algn="l">
              <a:lnSpc>
                <a:spcPct val="90000"/>
              </a:lnSpc>
              <a:spcBef>
                <a:spcPts val="1200"/>
              </a:spcBef>
              <a:spcAft>
                <a:spcPts val="0"/>
              </a:spcAft>
              <a:buClr>
                <a:schemeClr val="dk1"/>
              </a:buClr>
              <a:buSzPts val="1100"/>
              <a:buFont typeface="Arial"/>
              <a:buNone/>
            </a:pPr>
            <a:r>
              <a:rPr lang="en" sz="1200">
                <a:latin typeface="Arial"/>
                <a:ea typeface="Arial"/>
                <a:cs typeface="Arial"/>
                <a:sym typeface="Arial"/>
              </a:rPr>
              <a:t>●</a:t>
            </a:r>
            <a:r>
              <a:rPr lang="en" sz="800">
                <a:latin typeface="Arial"/>
                <a:ea typeface="Arial"/>
                <a:cs typeface="Arial"/>
                <a:sym typeface="Arial"/>
              </a:rPr>
              <a:t>       </a:t>
            </a:r>
            <a:r>
              <a:rPr lang="en" sz="1200">
                <a:latin typeface="Arial"/>
                <a:ea typeface="Arial"/>
                <a:cs typeface="Arial"/>
                <a:sym typeface="Arial"/>
              </a:rPr>
              <a:t>Daily activities (e.g., cooking, hiking)</a:t>
            </a:r>
            <a:endParaRPr sz="1200">
              <a:latin typeface="Arial"/>
              <a:ea typeface="Arial"/>
              <a:cs typeface="Arial"/>
              <a:sym typeface="Arial"/>
            </a:endParaRPr>
          </a:p>
          <a:p>
            <a:pPr indent="-228600" lvl="0" marL="457200" rtl="0" algn="l">
              <a:lnSpc>
                <a:spcPct val="90000"/>
              </a:lnSpc>
              <a:spcBef>
                <a:spcPts val="1200"/>
              </a:spcBef>
              <a:spcAft>
                <a:spcPts val="0"/>
              </a:spcAft>
              <a:buClr>
                <a:schemeClr val="dk1"/>
              </a:buClr>
              <a:buSzPts val="1100"/>
              <a:buFont typeface="Arial"/>
              <a:buNone/>
            </a:pPr>
            <a:r>
              <a:rPr lang="en" sz="1200">
                <a:latin typeface="Arial"/>
                <a:ea typeface="Arial"/>
                <a:cs typeface="Arial"/>
                <a:sym typeface="Arial"/>
              </a:rPr>
              <a:t>●</a:t>
            </a:r>
            <a:r>
              <a:rPr lang="en" sz="800">
                <a:latin typeface="Arial"/>
                <a:ea typeface="Arial"/>
                <a:cs typeface="Arial"/>
                <a:sym typeface="Arial"/>
              </a:rPr>
              <a:t>       </a:t>
            </a:r>
            <a:r>
              <a:rPr lang="en" sz="1200">
                <a:latin typeface="Arial"/>
                <a:ea typeface="Arial"/>
                <a:cs typeface="Arial"/>
                <a:sym typeface="Arial"/>
              </a:rPr>
              <a:t>Outdoors and nature scenes</a:t>
            </a:r>
            <a:endParaRPr sz="1200">
              <a:latin typeface="Arial"/>
              <a:ea typeface="Arial"/>
              <a:cs typeface="Arial"/>
              <a:sym typeface="Arial"/>
            </a:endParaRPr>
          </a:p>
          <a:p>
            <a:pPr indent="-228600" lvl="0" marL="457200" rtl="0" algn="l">
              <a:lnSpc>
                <a:spcPct val="90000"/>
              </a:lnSpc>
              <a:spcBef>
                <a:spcPts val="1200"/>
              </a:spcBef>
              <a:spcAft>
                <a:spcPts val="0"/>
              </a:spcAft>
              <a:buClr>
                <a:schemeClr val="dk1"/>
              </a:buClr>
              <a:buSzPts val="1100"/>
              <a:buFont typeface="Arial"/>
              <a:buNone/>
            </a:pPr>
            <a:r>
              <a:rPr lang="en" sz="1200">
                <a:latin typeface="Arial"/>
                <a:ea typeface="Arial"/>
                <a:cs typeface="Arial"/>
                <a:sym typeface="Arial"/>
              </a:rPr>
              <a:t>●</a:t>
            </a:r>
            <a:r>
              <a:rPr lang="en" sz="800">
                <a:latin typeface="Arial"/>
                <a:ea typeface="Arial"/>
                <a:cs typeface="Arial"/>
                <a:sym typeface="Arial"/>
              </a:rPr>
              <a:t>       </a:t>
            </a:r>
            <a:r>
              <a:rPr lang="en" sz="1200">
                <a:latin typeface="Arial"/>
                <a:ea typeface="Arial"/>
                <a:cs typeface="Arial"/>
                <a:sym typeface="Arial"/>
              </a:rPr>
              <a:t>Personal experiences at tourist locations</a:t>
            </a:r>
            <a:endParaRPr sz="1200">
              <a:latin typeface="Arial"/>
              <a:ea typeface="Arial"/>
              <a:cs typeface="Arial"/>
              <a:sym typeface="Arial"/>
            </a:endParaRPr>
          </a:p>
          <a:p>
            <a:pPr indent="0" lvl="0" marL="0" rtl="0" algn="l">
              <a:lnSpc>
                <a:spcPct val="90000"/>
              </a:lnSpc>
              <a:spcBef>
                <a:spcPts val="1200"/>
              </a:spcBef>
              <a:spcAft>
                <a:spcPts val="1200"/>
              </a:spcAft>
              <a:buSzPts val="1800"/>
              <a:buNone/>
            </a:pPr>
            <a:r>
              <a:t/>
            </a:r>
            <a:endParaRPr b="1"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43" name="Shape 343"/>
        <p:cNvGrpSpPr/>
        <p:nvPr/>
      </p:nvGrpSpPr>
      <p:grpSpPr>
        <a:xfrm>
          <a:off x="0" y="0"/>
          <a:ext cx="0" cy="0"/>
          <a:chOff x="0" y="0"/>
          <a:chExt cx="0" cy="0"/>
        </a:xfrm>
      </p:grpSpPr>
      <p:sp>
        <p:nvSpPr>
          <p:cNvPr id="344" name="Google Shape;344;p63"/>
          <p:cNvSpPr txBox="1"/>
          <p:nvPr>
            <p:ph type="title"/>
          </p:nvPr>
        </p:nvSpPr>
        <p:spPr>
          <a:xfrm>
            <a:off x="213825" y="1402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SzPct val="56896"/>
              <a:buNone/>
            </a:pPr>
            <a:r>
              <a:rPr b="1" lang="en" sz="1933">
                <a:latin typeface="Arial"/>
                <a:ea typeface="Arial"/>
                <a:cs typeface="Arial"/>
                <a:sym typeface="Arial"/>
              </a:rPr>
              <a:t>SumMe(Continued…)</a:t>
            </a:r>
            <a:endParaRPr b="1" sz="1933">
              <a:latin typeface="Arial"/>
              <a:ea typeface="Arial"/>
              <a:cs typeface="Arial"/>
              <a:sym typeface="Arial"/>
            </a:endParaRPr>
          </a:p>
          <a:p>
            <a:pPr indent="0" lvl="0" marL="0" rtl="0" algn="l">
              <a:lnSpc>
                <a:spcPct val="100000"/>
              </a:lnSpc>
              <a:spcBef>
                <a:spcPts val="1200"/>
              </a:spcBef>
              <a:spcAft>
                <a:spcPts val="0"/>
              </a:spcAft>
              <a:buSzPct val="111111"/>
              <a:buNone/>
            </a:pPr>
            <a:r>
              <a:t/>
            </a:r>
            <a:endParaRPr/>
          </a:p>
        </p:txBody>
      </p:sp>
      <p:sp>
        <p:nvSpPr>
          <p:cNvPr id="345" name="Google Shape;345;p63"/>
          <p:cNvSpPr txBox="1"/>
          <p:nvPr>
            <p:ph idx="1" type="body"/>
          </p:nvPr>
        </p:nvSpPr>
        <p:spPr>
          <a:xfrm>
            <a:off x="311700" y="627575"/>
            <a:ext cx="8645400" cy="44007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SzPts val="1100"/>
              <a:buNone/>
            </a:pPr>
            <a:r>
              <a:rPr b="1" lang="en" sz="1400">
                <a:latin typeface="Arial"/>
                <a:ea typeface="Arial"/>
                <a:cs typeface="Arial"/>
                <a:sym typeface="Arial"/>
              </a:rPr>
              <a:t>4. Video Lengths: </a:t>
            </a:r>
            <a:r>
              <a:rPr lang="en" sz="1200">
                <a:latin typeface="Arial"/>
                <a:ea typeface="Arial"/>
                <a:cs typeface="Arial"/>
                <a:sym typeface="Arial"/>
              </a:rPr>
              <a:t>The length of videos in the SumMe dataset varies, typically ranging from </a:t>
            </a:r>
            <a:r>
              <a:rPr b="1" lang="en" sz="1200">
                <a:latin typeface="Arial"/>
                <a:ea typeface="Arial"/>
                <a:cs typeface="Arial"/>
                <a:sym typeface="Arial"/>
              </a:rPr>
              <a:t>1 to 6 minutes</a:t>
            </a:r>
            <a:r>
              <a:rPr lang="en" sz="1200">
                <a:latin typeface="Arial"/>
                <a:ea typeface="Arial"/>
                <a:cs typeface="Arial"/>
                <a:sym typeface="Arial"/>
              </a:rPr>
              <a:t>. The total runtime of all videos combined is approximately </a:t>
            </a:r>
            <a:r>
              <a:rPr b="1" lang="en" sz="1200">
                <a:latin typeface="Arial"/>
                <a:ea typeface="Arial"/>
                <a:cs typeface="Arial"/>
                <a:sym typeface="Arial"/>
              </a:rPr>
              <a:t>66 minutes</a:t>
            </a:r>
            <a:r>
              <a:rPr lang="en" sz="1200">
                <a:latin typeface="Arial"/>
                <a:ea typeface="Arial"/>
                <a:cs typeface="Arial"/>
                <a:sym typeface="Arial"/>
              </a:rPr>
              <a:t>.</a:t>
            </a:r>
            <a:endParaRPr sz="1200">
              <a:latin typeface="Arial"/>
              <a:ea typeface="Arial"/>
              <a:cs typeface="Arial"/>
              <a:sym typeface="Arial"/>
            </a:endParaRPr>
          </a:p>
          <a:p>
            <a:pPr indent="0" lvl="0" marL="0" rtl="0" algn="l">
              <a:spcBef>
                <a:spcPts val="1400"/>
              </a:spcBef>
              <a:spcAft>
                <a:spcPts val="0"/>
              </a:spcAft>
              <a:buSzPts val="1100"/>
              <a:buNone/>
            </a:pPr>
            <a:r>
              <a:rPr b="1" lang="en" sz="1400">
                <a:latin typeface="Arial"/>
                <a:ea typeface="Arial"/>
                <a:cs typeface="Arial"/>
                <a:sym typeface="Arial"/>
              </a:rPr>
              <a:t>5. Annotations</a:t>
            </a:r>
            <a:r>
              <a:rPr b="1" lang="en" sz="1400">
                <a:latin typeface="Arial"/>
                <a:ea typeface="Arial"/>
                <a:cs typeface="Arial"/>
                <a:sym typeface="Arial"/>
              </a:rPr>
              <a:t>: </a:t>
            </a:r>
            <a:r>
              <a:rPr lang="en" sz="1200">
                <a:latin typeface="Arial"/>
                <a:ea typeface="Arial"/>
                <a:cs typeface="Arial"/>
                <a:sym typeface="Arial"/>
              </a:rPr>
              <a:t>Each of the 25 videos in the SumMe dataset is annotated with a minimum of </a:t>
            </a:r>
            <a:r>
              <a:rPr b="1" lang="en" sz="1200">
                <a:latin typeface="Arial"/>
                <a:ea typeface="Arial"/>
                <a:cs typeface="Arial"/>
                <a:sym typeface="Arial"/>
              </a:rPr>
              <a:t>15 human-generated summaries</a:t>
            </a:r>
            <a:r>
              <a:rPr lang="en" sz="1200">
                <a:latin typeface="Arial"/>
                <a:ea typeface="Arial"/>
                <a:cs typeface="Arial"/>
                <a:sym typeface="Arial"/>
              </a:rPr>
              <a:t>, amounting to a total of </a:t>
            </a:r>
            <a:r>
              <a:rPr b="1" lang="en" sz="1200">
                <a:latin typeface="Arial"/>
                <a:ea typeface="Arial"/>
                <a:cs typeface="Arial"/>
                <a:sym typeface="Arial"/>
              </a:rPr>
              <a:t>390 summaries</a:t>
            </a:r>
            <a:r>
              <a:rPr lang="en" sz="1200">
                <a:latin typeface="Arial"/>
                <a:ea typeface="Arial"/>
                <a:cs typeface="Arial"/>
                <a:sym typeface="Arial"/>
              </a:rPr>
              <a:t>. Key points about the annotations include:</a:t>
            </a:r>
            <a:endParaRPr sz="1200">
              <a:latin typeface="Arial"/>
              <a:ea typeface="Arial"/>
              <a:cs typeface="Arial"/>
              <a:sym typeface="Arial"/>
            </a:endParaRPr>
          </a:p>
          <a:p>
            <a:pPr indent="-228600" lvl="0" marL="457200" rtl="0" algn="l">
              <a:spcBef>
                <a:spcPts val="1200"/>
              </a:spcBef>
              <a:spcAft>
                <a:spcPts val="0"/>
              </a:spcAft>
              <a:buSzPts val="1100"/>
              <a:buNone/>
            </a:pPr>
            <a:r>
              <a:rPr lang="en" sz="1200">
                <a:latin typeface="Arial"/>
                <a:ea typeface="Arial"/>
                <a:cs typeface="Arial"/>
                <a:sym typeface="Arial"/>
              </a:rPr>
              <a:t>●</a:t>
            </a:r>
            <a:r>
              <a:rPr lang="en" sz="800">
                <a:latin typeface="Arial"/>
                <a:ea typeface="Arial"/>
                <a:cs typeface="Arial"/>
                <a:sym typeface="Arial"/>
              </a:rPr>
              <a:t>     </a:t>
            </a:r>
            <a:r>
              <a:rPr b="1" lang="en" sz="1200">
                <a:latin typeface="Arial"/>
                <a:ea typeface="Arial"/>
                <a:cs typeface="Arial"/>
                <a:sym typeface="Arial"/>
              </a:rPr>
              <a:t>Human-created summaries:</a:t>
            </a:r>
            <a:r>
              <a:rPr lang="en" sz="1200">
                <a:latin typeface="Arial"/>
                <a:ea typeface="Arial"/>
                <a:cs typeface="Arial"/>
                <a:sym typeface="Arial"/>
              </a:rPr>
              <a:t> Summaries are manually created by annotators, who select key moments they find important, resulting in a concise summary of </a:t>
            </a:r>
            <a:r>
              <a:rPr b="1" lang="en" sz="1200">
                <a:latin typeface="Arial"/>
                <a:ea typeface="Arial"/>
                <a:cs typeface="Arial"/>
                <a:sym typeface="Arial"/>
              </a:rPr>
              <a:t>15-20%</a:t>
            </a:r>
            <a:r>
              <a:rPr lang="en" sz="1200">
                <a:latin typeface="Arial"/>
                <a:ea typeface="Arial"/>
                <a:cs typeface="Arial"/>
                <a:sym typeface="Arial"/>
              </a:rPr>
              <a:t> of the video length.</a:t>
            </a:r>
            <a:endParaRPr sz="1200">
              <a:latin typeface="Arial"/>
              <a:ea typeface="Arial"/>
              <a:cs typeface="Arial"/>
              <a:sym typeface="Arial"/>
            </a:endParaRPr>
          </a:p>
          <a:p>
            <a:pPr indent="-228600" lvl="0" marL="457200" rtl="0" algn="l">
              <a:spcBef>
                <a:spcPts val="1200"/>
              </a:spcBef>
              <a:spcAft>
                <a:spcPts val="0"/>
              </a:spcAft>
              <a:buSzPts val="1100"/>
              <a:buNone/>
            </a:pPr>
            <a:r>
              <a:rPr lang="en" sz="1200">
                <a:latin typeface="Arial"/>
                <a:ea typeface="Arial"/>
                <a:cs typeface="Arial"/>
                <a:sym typeface="Arial"/>
              </a:rPr>
              <a:t>●</a:t>
            </a:r>
            <a:r>
              <a:rPr lang="en" sz="800">
                <a:latin typeface="Arial"/>
                <a:ea typeface="Arial"/>
                <a:cs typeface="Arial"/>
                <a:sym typeface="Arial"/>
              </a:rPr>
              <a:t>      </a:t>
            </a:r>
            <a:r>
              <a:rPr b="1" lang="en" sz="1200">
                <a:latin typeface="Arial"/>
                <a:ea typeface="Arial"/>
                <a:cs typeface="Arial"/>
                <a:sym typeface="Arial"/>
              </a:rPr>
              <a:t>Variability:</a:t>
            </a:r>
            <a:r>
              <a:rPr lang="en" sz="1200">
                <a:latin typeface="Arial"/>
                <a:ea typeface="Arial"/>
                <a:cs typeface="Arial"/>
                <a:sym typeface="Arial"/>
              </a:rPr>
              <a:t> Since each summary reflects the preferences of individual annotators,</a:t>
            </a:r>
            <a:r>
              <a:rPr lang="en" sz="1200">
                <a:latin typeface="Arial"/>
                <a:ea typeface="Arial"/>
                <a:cs typeface="Arial"/>
                <a:sym typeface="Arial"/>
              </a:rPr>
              <a:t> the dataset includes a high degree of variability.</a:t>
            </a:r>
            <a:endParaRPr sz="1200">
              <a:latin typeface="Arial"/>
              <a:ea typeface="Arial"/>
              <a:cs typeface="Arial"/>
              <a:sym typeface="Arial"/>
            </a:endParaRPr>
          </a:p>
          <a:p>
            <a:pPr indent="-228600" lvl="0" marL="457200" rtl="0" algn="l">
              <a:spcBef>
                <a:spcPts val="1200"/>
              </a:spcBef>
              <a:spcAft>
                <a:spcPts val="0"/>
              </a:spcAft>
              <a:buSzPts val="1100"/>
              <a:buNone/>
            </a:pPr>
            <a:r>
              <a:rPr lang="en" sz="1200">
                <a:latin typeface="Arial"/>
                <a:ea typeface="Arial"/>
                <a:cs typeface="Arial"/>
                <a:sym typeface="Arial"/>
              </a:rPr>
              <a:t>●</a:t>
            </a:r>
            <a:r>
              <a:rPr lang="en" sz="800">
                <a:latin typeface="Arial"/>
                <a:ea typeface="Arial"/>
                <a:cs typeface="Arial"/>
                <a:sym typeface="Arial"/>
              </a:rPr>
              <a:t>     </a:t>
            </a:r>
            <a:r>
              <a:rPr b="1" lang="en" sz="1200">
                <a:latin typeface="Arial"/>
                <a:ea typeface="Arial"/>
                <a:cs typeface="Arial"/>
                <a:sym typeface="Arial"/>
              </a:rPr>
              <a:t>Frame-level ground truth:</a:t>
            </a:r>
            <a:r>
              <a:rPr lang="en" sz="1200">
                <a:latin typeface="Arial"/>
                <a:ea typeface="Arial"/>
                <a:cs typeface="Arial"/>
                <a:sym typeface="Arial"/>
              </a:rPr>
              <a:t> The dataset provides selected frames as ground truth, allowing these frames to be used for generating video summaries.</a:t>
            </a:r>
            <a:endParaRPr sz="1200">
              <a:latin typeface="Arial"/>
              <a:ea typeface="Arial"/>
              <a:cs typeface="Arial"/>
              <a:sym typeface="Arial"/>
            </a:endParaRPr>
          </a:p>
          <a:p>
            <a:pPr indent="0" lvl="0" marL="0" rtl="0" algn="l">
              <a:spcBef>
                <a:spcPts val="1400"/>
              </a:spcBef>
              <a:spcAft>
                <a:spcPts val="0"/>
              </a:spcAft>
              <a:buSzPts val="1100"/>
              <a:buNone/>
            </a:pPr>
            <a:r>
              <a:rPr b="1" lang="en" sz="1400">
                <a:latin typeface="Arial"/>
                <a:ea typeface="Arial"/>
                <a:cs typeface="Arial"/>
                <a:sym typeface="Arial"/>
              </a:rPr>
              <a:t>6. Evaluation Metrics:</a:t>
            </a:r>
            <a:r>
              <a:rPr lang="en" sz="800">
                <a:latin typeface="Arial"/>
                <a:ea typeface="Arial"/>
                <a:cs typeface="Arial"/>
                <a:sym typeface="Arial"/>
              </a:rPr>
              <a:t>   </a:t>
            </a:r>
            <a:r>
              <a:rPr lang="en" sz="1200">
                <a:latin typeface="Arial"/>
                <a:ea typeface="Arial"/>
                <a:cs typeface="Arial"/>
                <a:sym typeface="Arial"/>
              </a:rPr>
              <a:t>F1 score,</a:t>
            </a:r>
            <a:r>
              <a:rPr lang="en" sz="800">
                <a:latin typeface="Arial"/>
                <a:ea typeface="Arial"/>
                <a:cs typeface="Arial"/>
                <a:sym typeface="Arial"/>
              </a:rPr>
              <a:t> </a:t>
            </a:r>
            <a:r>
              <a:rPr lang="en" sz="1200">
                <a:latin typeface="Arial"/>
                <a:ea typeface="Arial"/>
                <a:cs typeface="Arial"/>
                <a:sym typeface="Arial"/>
              </a:rPr>
              <a:t>Precision and Recall,ROUGE</a:t>
            </a:r>
            <a:endParaRPr sz="1200">
              <a:latin typeface="Arial"/>
              <a:ea typeface="Arial"/>
              <a:cs typeface="Arial"/>
              <a:sym typeface="Arial"/>
            </a:endParaRPr>
          </a:p>
          <a:p>
            <a:pPr indent="0" lvl="0" marL="0" rtl="0" algn="l">
              <a:lnSpc>
                <a:spcPct val="95000"/>
              </a:lnSpc>
              <a:spcBef>
                <a:spcPts val="1200"/>
              </a:spcBef>
              <a:spcAft>
                <a:spcPts val="1200"/>
              </a:spcAft>
              <a:buSzPts val="1800"/>
              <a:buNone/>
            </a:pPr>
            <a:r>
              <a:t/>
            </a:r>
            <a:endParaRPr b="1"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23" name="Shape 123"/>
        <p:cNvGrpSpPr/>
        <p:nvPr/>
      </p:nvGrpSpPr>
      <p:grpSpPr>
        <a:xfrm>
          <a:off x="0" y="0"/>
          <a:ext cx="0" cy="0"/>
          <a:chOff x="0" y="0"/>
          <a:chExt cx="0" cy="0"/>
        </a:xfrm>
      </p:grpSpPr>
      <p:sp>
        <p:nvSpPr>
          <p:cNvPr id="124" name="Google Shape;124;p28"/>
          <p:cNvSpPr txBox="1"/>
          <p:nvPr>
            <p:ph type="title"/>
          </p:nvPr>
        </p:nvSpPr>
        <p:spPr>
          <a:xfrm>
            <a:off x="0" y="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Literature Survey</a:t>
            </a:r>
            <a:endParaRPr/>
          </a:p>
        </p:txBody>
      </p:sp>
      <p:graphicFrame>
        <p:nvGraphicFramePr>
          <p:cNvPr id="125" name="Google Shape;125;p28"/>
          <p:cNvGraphicFramePr/>
          <p:nvPr/>
        </p:nvGraphicFramePr>
        <p:xfrm>
          <a:off x="173350" y="537625"/>
          <a:ext cx="3000000" cy="3000000"/>
        </p:xfrm>
        <a:graphic>
          <a:graphicData uri="http://schemas.openxmlformats.org/drawingml/2006/table">
            <a:tbl>
              <a:tblPr>
                <a:noFill/>
                <a:tableStyleId>{0392A23D-BC0D-482A-9FAF-5BAC00363A65}</a:tableStyleId>
              </a:tblPr>
              <a:tblGrid>
                <a:gridCol w="1839650"/>
                <a:gridCol w="1839650"/>
                <a:gridCol w="1839650"/>
                <a:gridCol w="3278325"/>
              </a:tblGrid>
              <a:tr h="1042975">
                <a:tc>
                  <a:txBody>
                    <a:bodyPr/>
                    <a:lstStyle/>
                    <a:p>
                      <a:pPr indent="0" lvl="0" marL="0" marR="0" rtl="0" algn="l">
                        <a:lnSpc>
                          <a:spcPct val="100000"/>
                        </a:lnSpc>
                        <a:spcBef>
                          <a:spcPts val="0"/>
                        </a:spcBef>
                        <a:spcAft>
                          <a:spcPts val="0"/>
                        </a:spcAft>
                        <a:buClr>
                          <a:schemeClr val="dk1"/>
                        </a:buClr>
                        <a:buSzPts val="1100"/>
                        <a:buFont typeface="Arial"/>
                        <a:buNone/>
                      </a:pPr>
                      <a:r>
                        <a:rPr lang="en" sz="900">
                          <a:solidFill>
                            <a:schemeClr val="dk1"/>
                          </a:solidFill>
                        </a:rPr>
                        <a:t>An Optimized Deep Learning Method for Video Summarization Based on the User Object of Interest </a:t>
                      </a:r>
                      <a:endParaRPr sz="9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 International Journal of Advanced Computer Science and Applications, Vol. 14, No. 10, 2023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TvSumMe and TVSum datasets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Merits -</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600" u="none" cap="none" strike="noStrike">
                          <a:solidFill>
                            <a:schemeClr val="dk1"/>
                          </a:solidFill>
                        </a:rPr>
                        <a:t> </a:t>
                      </a:r>
                      <a:r>
                        <a:rPr b="1" lang="en" sz="800">
                          <a:solidFill>
                            <a:schemeClr val="dk1"/>
                          </a:solidFill>
                        </a:rPr>
                        <a:t>Customizable</a:t>
                      </a:r>
                      <a:r>
                        <a:rPr lang="en" sz="800">
                          <a:solidFill>
                            <a:schemeClr val="dk1"/>
                          </a:solidFill>
                        </a:rPr>
                        <a:t>: Summarizes videos based on specific User Objects of Interest (UOoI), like cars or people.</a:t>
                      </a:r>
                      <a:endParaRPr sz="800">
                        <a:solidFill>
                          <a:schemeClr val="dk1"/>
                        </a:solidFill>
                      </a:endParaRPr>
                    </a:p>
                    <a:p>
                      <a:pPr indent="0" lvl="0" marL="0" rtl="0" algn="l">
                        <a:spcBef>
                          <a:spcPts val="0"/>
                        </a:spcBef>
                        <a:spcAft>
                          <a:spcPts val="0"/>
                        </a:spcAft>
                        <a:buClr>
                          <a:schemeClr val="dk1"/>
                        </a:buClr>
                        <a:buSzPts val="1100"/>
                        <a:buFont typeface="Arial"/>
                        <a:buNone/>
                      </a:pPr>
                      <a:r>
                        <a:rPr b="1" lang="en" sz="800">
                          <a:solidFill>
                            <a:schemeClr val="dk1"/>
                          </a:solidFill>
                        </a:rPr>
                        <a:t>High Performance</a:t>
                      </a:r>
                      <a:r>
                        <a:rPr lang="en" sz="800">
                          <a:solidFill>
                            <a:schemeClr val="dk1"/>
                          </a:solidFill>
                        </a:rPr>
                        <a:t>: 98.7% accuracy on SumMe dataset and 97.5% on a self-created dataset, with summarization rates of 93.5% and 67.3%, respectively.</a:t>
                      </a:r>
                      <a:endParaRPr sz="600">
                        <a:solidFill>
                          <a:schemeClr val="dk1"/>
                        </a:solidFill>
                      </a:endParaRPr>
                    </a:p>
                  </a:txBody>
                  <a:tcPr marT="91425" marB="91425" marR="91425" marL="91425"/>
                </a:tc>
              </a:tr>
              <a:tr h="770975">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Object Detection based Approach for an Efficient Video Summarization with System Statistics over Cloud</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2022 IEEE 9th Uttar Pradesh Section International Conference on Electrical, Electronics and Computer Engineering (UPCON)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900"/>
                        <a:buFont typeface="Arial"/>
                        <a:buNone/>
                      </a:pPr>
                      <a:r>
                        <a:rPr lang="en" sz="900" u="none" cap="none" strike="noStrike">
                          <a:solidFill>
                            <a:schemeClr val="dk1"/>
                          </a:solidFill>
                        </a:rPr>
                        <a:t>TvSumMe and TVSum datasets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Merits:</a:t>
                      </a:r>
                      <a:r>
                        <a:rPr lang="en" sz="900">
                          <a:solidFill>
                            <a:schemeClr val="dk1"/>
                          </a:solidFill>
                        </a:rPr>
                        <a:t>This video summarization method efficiently reduces video length, retaining key frames with high accuracy and minimal resources. It uses fast YOLO models for object detection.</a:t>
                      </a:r>
                      <a:endParaRPr sz="900" u="none" cap="none" strike="noStrike">
                        <a:solidFill>
                          <a:schemeClr val="dk1"/>
                        </a:solidFill>
                      </a:endParaRPr>
                    </a:p>
                  </a:txBody>
                  <a:tcPr marT="91425" marB="91425" marR="91425" marL="91425"/>
                </a:tc>
              </a:tr>
              <a:tr h="868700">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Object-Based Video Archive Summarization</a:t>
                      </a:r>
                      <a:endParaRPr sz="11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2023 International Mobile, Intelligent, and Ubiquitous Computing Conference (MIUCC)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900"/>
                        <a:buFont typeface="Arial"/>
                        <a:buNone/>
                      </a:pPr>
                      <a:r>
                        <a:rPr lang="en" sz="900" u="none" cap="none" strike="noStrike">
                          <a:solidFill>
                            <a:schemeClr val="dk1"/>
                          </a:solidFill>
                        </a:rPr>
                        <a:t>TvSumMe and TVSum datasets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Merits:</a:t>
                      </a:r>
                      <a:r>
                        <a:rPr lang="en" sz="900">
                          <a:solidFill>
                            <a:schemeClr val="dk1"/>
                          </a:solidFill>
                        </a:rPr>
                        <a:t>This system efficiently summarizes long surveillance videos by focusing on user-specified objects, using YOLOv8 for detection and centroid tracking for tracking. Keyframes are extracted to retain essential content, significantly reducing video length and size</a:t>
                      </a:r>
                      <a:endParaRPr sz="1400" u="none" cap="none" strike="noStrike"/>
                    </a:p>
                  </a:txBody>
                  <a:tcPr marT="91425" marB="91425" marR="91425" marL="91425"/>
                </a:tc>
              </a:tr>
              <a:tr h="824100">
                <a:tc>
                  <a:txBody>
                    <a:bodyPr/>
                    <a:lstStyle/>
                    <a:p>
                      <a:pPr indent="0" lvl="0" marL="0" marR="0" rtl="0" algn="l">
                        <a:lnSpc>
                          <a:spcPct val="100000"/>
                        </a:lnSpc>
                        <a:spcBef>
                          <a:spcPts val="0"/>
                        </a:spcBef>
                        <a:spcAft>
                          <a:spcPts val="0"/>
                        </a:spcAft>
                        <a:buClr>
                          <a:srgbClr val="000000"/>
                        </a:buClr>
                        <a:buSzPts val="900"/>
                        <a:buFont typeface="Arial"/>
                        <a:buNone/>
                      </a:pPr>
                      <a:r>
                        <a:rPr lang="en" sz="800">
                          <a:solidFill>
                            <a:schemeClr val="dk1"/>
                          </a:solidFill>
                        </a:rPr>
                        <a:t>An Effective Video Summarization Framework Based on the Object of Interest Using Deep Learning</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Hindawi Mathematical Problems in Engineering Volume 2022, Article ID 7453744, 25 pages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900"/>
                        <a:buFont typeface="Arial"/>
                        <a:buNone/>
                      </a:pPr>
                      <a:r>
                        <a:rPr lang="en" sz="900" u="none" cap="none" strike="noStrike">
                          <a:solidFill>
                            <a:schemeClr val="dk1"/>
                          </a:solidFill>
                        </a:rPr>
                        <a:t>TvSumMe and TVSum datasets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Merits:</a:t>
                      </a:r>
                      <a:r>
                        <a:rPr lang="en" sz="900">
                          <a:solidFill>
                            <a:schemeClr val="dk1"/>
                          </a:solidFill>
                        </a:rPr>
                        <a:t>The proposed framework offers an efficient and accurate video summarization approach by focusing on user-specified Objects of Interest (OoI) with high accuracy (99.6% on VSUMM, 99.9% on TVSum) and real-time processing speed (45 fps). </a:t>
                      </a:r>
                      <a:endParaRPr sz="900" u="none" cap="none" strike="noStrike">
                        <a:solidFill>
                          <a:schemeClr val="dk1"/>
                        </a:solidFill>
                      </a:endParaRPr>
                    </a:p>
                  </a:txBody>
                  <a:tcPr marT="91425" marB="91425" marR="91425" marL="91425"/>
                </a:tc>
              </a:tr>
              <a:tr h="744175">
                <a:tc>
                  <a:txBody>
                    <a:bodyPr/>
                    <a:lstStyle/>
                    <a:p>
                      <a:pPr indent="0" lvl="0" marL="0" marR="0" rtl="0" algn="l">
                        <a:lnSpc>
                          <a:spcPct val="100000"/>
                        </a:lnSpc>
                        <a:spcBef>
                          <a:spcPts val="0"/>
                        </a:spcBef>
                        <a:spcAft>
                          <a:spcPts val="0"/>
                        </a:spcAft>
                        <a:buClr>
                          <a:srgbClr val="000000"/>
                        </a:buClr>
                        <a:buSzPts val="900"/>
                        <a:buFont typeface="Arial"/>
                        <a:buNone/>
                      </a:pPr>
                      <a:r>
                        <a:rPr lang="en" sz="800">
                          <a:solidFill>
                            <a:schemeClr val="dk1"/>
                          </a:solidFill>
                        </a:rPr>
                        <a:t>Image Conditioned Keyframe-Based Video Summarization Using Object Detection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Department of Computer Engineering and Applications, GLA University, Mathura, India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900"/>
                        <a:buFont typeface="Arial"/>
                        <a:buNone/>
                      </a:pPr>
                      <a:r>
                        <a:rPr lang="en" sz="900" u="none" cap="none" strike="noStrike">
                          <a:solidFill>
                            <a:schemeClr val="dk1"/>
                          </a:solidFill>
                        </a:rPr>
                        <a:t>TvSumMe and TVSum datasets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The paper presents a personalized video summarization method using an image-based query to select keyframes with minimal redundancy. It improves F1-scores by 11.01% and speeds up processing by 7.81 times on the UTE dataset.</a:t>
                      </a:r>
                      <a:endParaRPr sz="1400" u="none" cap="none" strike="noStrike"/>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49" name="Shape 349"/>
        <p:cNvGrpSpPr/>
        <p:nvPr/>
      </p:nvGrpSpPr>
      <p:grpSpPr>
        <a:xfrm>
          <a:off x="0" y="0"/>
          <a:ext cx="0" cy="0"/>
          <a:chOff x="0" y="0"/>
          <a:chExt cx="0" cy="0"/>
        </a:xfrm>
      </p:grpSpPr>
      <p:sp>
        <p:nvSpPr>
          <p:cNvPr id="350" name="Google Shape;350;p64"/>
          <p:cNvSpPr txBox="1"/>
          <p:nvPr>
            <p:ph type="title"/>
          </p:nvPr>
        </p:nvSpPr>
        <p:spPr>
          <a:xfrm>
            <a:off x="115975" y="1402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b="1" lang="en" sz="1840">
                <a:latin typeface="Arial"/>
                <a:ea typeface="Arial"/>
                <a:cs typeface="Arial"/>
                <a:sym typeface="Arial"/>
              </a:rPr>
              <a:t>SumMe(Continued…)</a:t>
            </a:r>
            <a:endParaRPr b="1" sz="1840">
              <a:latin typeface="Arial"/>
              <a:ea typeface="Arial"/>
              <a:cs typeface="Arial"/>
              <a:sym typeface="Arial"/>
            </a:endParaRPr>
          </a:p>
          <a:p>
            <a:pPr indent="0" lvl="0" marL="0" rtl="0" algn="l">
              <a:lnSpc>
                <a:spcPct val="100000"/>
              </a:lnSpc>
              <a:spcBef>
                <a:spcPts val="1200"/>
              </a:spcBef>
              <a:spcAft>
                <a:spcPts val="0"/>
              </a:spcAft>
              <a:buSzPts val="3000"/>
              <a:buNone/>
            </a:pPr>
            <a:r>
              <a:t/>
            </a:r>
            <a:endParaRPr sz="2800"/>
          </a:p>
        </p:txBody>
      </p:sp>
      <p:sp>
        <p:nvSpPr>
          <p:cNvPr id="351" name="Google Shape;351;p64"/>
          <p:cNvSpPr txBox="1"/>
          <p:nvPr>
            <p:ph idx="1" type="body"/>
          </p:nvPr>
        </p:nvSpPr>
        <p:spPr>
          <a:xfrm>
            <a:off x="187025" y="627575"/>
            <a:ext cx="8645400" cy="4400700"/>
          </a:xfrm>
          <a:prstGeom prst="rect">
            <a:avLst/>
          </a:prstGeom>
          <a:noFill/>
          <a:ln>
            <a:noFill/>
          </a:ln>
        </p:spPr>
        <p:txBody>
          <a:bodyPr anchorCtr="0" anchor="t" bIns="91425" lIns="91425" spcFirstLastPara="1" rIns="91425" wrap="square" tIns="91425">
            <a:noAutofit/>
          </a:bodyPr>
          <a:lstStyle/>
          <a:p>
            <a:pPr indent="0" lvl="0" marL="0" rtl="0" algn="l">
              <a:spcBef>
                <a:spcPts val="1400"/>
              </a:spcBef>
              <a:spcAft>
                <a:spcPts val="0"/>
              </a:spcAft>
              <a:buSzPts val="1100"/>
              <a:buNone/>
            </a:pPr>
            <a:r>
              <a:rPr b="1" lang="en" sz="1500">
                <a:latin typeface="Arial"/>
                <a:ea typeface="Arial"/>
                <a:cs typeface="Arial"/>
                <a:sym typeface="Arial"/>
              </a:rPr>
              <a:t>7. Comparison with TVSum Dataset:</a:t>
            </a:r>
            <a:endParaRPr b="1" sz="1500">
              <a:latin typeface="Arial"/>
              <a:ea typeface="Arial"/>
              <a:cs typeface="Arial"/>
              <a:sym typeface="Arial"/>
            </a:endParaRPr>
          </a:p>
          <a:p>
            <a:pPr indent="-228600" lvl="0" marL="457200" rtl="0" algn="l">
              <a:spcBef>
                <a:spcPts val="1200"/>
              </a:spcBef>
              <a:spcAft>
                <a:spcPts val="0"/>
              </a:spcAft>
              <a:buSzPts val="1100"/>
              <a:buNone/>
            </a:pPr>
            <a:r>
              <a:rPr lang="en" sz="1300">
                <a:latin typeface="Arial"/>
                <a:ea typeface="Arial"/>
                <a:cs typeface="Arial"/>
                <a:sym typeface="Arial"/>
              </a:rPr>
              <a:t>●</a:t>
            </a:r>
            <a:r>
              <a:rPr lang="en" sz="900">
                <a:latin typeface="Arial"/>
                <a:ea typeface="Arial"/>
                <a:cs typeface="Arial"/>
                <a:sym typeface="Arial"/>
              </a:rPr>
              <a:t>     </a:t>
            </a:r>
            <a:r>
              <a:rPr b="1" lang="en" sz="1300">
                <a:latin typeface="Arial"/>
                <a:ea typeface="Arial"/>
                <a:cs typeface="Arial"/>
                <a:sym typeface="Arial"/>
              </a:rPr>
              <a:t>Summarization Approach:</a:t>
            </a:r>
            <a:r>
              <a:rPr lang="en" sz="1300">
                <a:latin typeface="Arial"/>
                <a:ea typeface="Arial"/>
                <a:cs typeface="Arial"/>
                <a:sym typeface="Arial"/>
              </a:rPr>
              <a:t> SumMe provides </a:t>
            </a:r>
            <a:r>
              <a:rPr b="1" lang="en" sz="1300">
                <a:latin typeface="Arial"/>
                <a:ea typeface="Arial"/>
                <a:cs typeface="Arial"/>
                <a:sym typeface="Arial"/>
              </a:rPr>
              <a:t>manual summaries</a:t>
            </a:r>
            <a:r>
              <a:rPr lang="en" sz="1300">
                <a:latin typeface="Arial"/>
                <a:ea typeface="Arial"/>
                <a:cs typeface="Arial"/>
                <a:sym typeface="Arial"/>
              </a:rPr>
              <a:t> created by users, while TVSum assigns frame-level importance scores. This makes SumMe summaries more subjective, reflecting individual preferences.</a:t>
            </a:r>
            <a:endParaRPr sz="1300">
              <a:latin typeface="Arial"/>
              <a:ea typeface="Arial"/>
              <a:cs typeface="Arial"/>
              <a:sym typeface="Arial"/>
            </a:endParaRPr>
          </a:p>
          <a:p>
            <a:pPr indent="-228600" lvl="0" marL="457200" rtl="0" algn="l">
              <a:spcBef>
                <a:spcPts val="1200"/>
              </a:spcBef>
              <a:spcAft>
                <a:spcPts val="0"/>
              </a:spcAft>
              <a:buSzPts val="1100"/>
              <a:buNone/>
            </a:pPr>
            <a:r>
              <a:rPr lang="en" sz="1300">
                <a:latin typeface="Arial"/>
                <a:ea typeface="Arial"/>
                <a:cs typeface="Arial"/>
                <a:sym typeface="Arial"/>
              </a:rPr>
              <a:t>●</a:t>
            </a:r>
            <a:r>
              <a:rPr lang="en" sz="900">
                <a:latin typeface="Arial"/>
                <a:ea typeface="Arial"/>
                <a:cs typeface="Arial"/>
                <a:sym typeface="Arial"/>
              </a:rPr>
              <a:t>     </a:t>
            </a:r>
            <a:r>
              <a:rPr b="1" lang="en" sz="1300">
                <a:latin typeface="Arial"/>
                <a:ea typeface="Arial"/>
                <a:cs typeface="Arial"/>
                <a:sym typeface="Arial"/>
              </a:rPr>
              <a:t>Number of Videos:</a:t>
            </a:r>
            <a:r>
              <a:rPr lang="en" sz="1300">
                <a:latin typeface="Arial"/>
                <a:ea typeface="Arial"/>
                <a:cs typeface="Arial"/>
                <a:sym typeface="Arial"/>
              </a:rPr>
              <a:t> SumMe has </a:t>
            </a:r>
            <a:r>
              <a:rPr b="1" lang="en" sz="1300">
                <a:latin typeface="Arial"/>
                <a:ea typeface="Arial"/>
                <a:cs typeface="Arial"/>
                <a:sym typeface="Arial"/>
              </a:rPr>
              <a:t>25 videos</a:t>
            </a:r>
            <a:r>
              <a:rPr lang="en" sz="1300">
                <a:latin typeface="Arial"/>
                <a:ea typeface="Arial"/>
                <a:cs typeface="Arial"/>
                <a:sym typeface="Arial"/>
              </a:rPr>
              <a:t>, whereas TVSum contains </a:t>
            </a:r>
            <a:r>
              <a:rPr b="1" lang="en" sz="1300">
                <a:latin typeface="Arial"/>
                <a:ea typeface="Arial"/>
                <a:cs typeface="Arial"/>
                <a:sym typeface="Arial"/>
              </a:rPr>
              <a:t>50 videos</a:t>
            </a:r>
            <a:r>
              <a:rPr lang="en" sz="1300">
                <a:latin typeface="Arial"/>
                <a:ea typeface="Arial"/>
                <a:cs typeface="Arial"/>
                <a:sym typeface="Arial"/>
              </a:rPr>
              <a:t>, making TVSum a larger dataset.</a:t>
            </a:r>
            <a:endParaRPr sz="1300">
              <a:latin typeface="Arial"/>
              <a:ea typeface="Arial"/>
              <a:cs typeface="Arial"/>
              <a:sym typeface="Arial"/>
            </a:endParaRPr>
          </a:p>
          <a:p>
            <a:pPr indent="-228600" lvl="0" marL="457200" rtl="0" algn="l">
              <a:spcBef>
                <a:spcPts val="1200"/>
              </a:spcBef>
              <a:spcAft>
                <a:spcPts val="0"/>
              </a:spcAft>
              <a:buSzPts val="1100"/>
              <a:buNone/>
            </a:pPr>
            <a:r>
              <a:rPr lang="en" sz="1300">
                <a:latin typeface="Arial"/>
                <a:ea typeface="Arial"/>
                <a:cs typeface="Arial"/>
                <a:sym typeface="Arial"/>
              </a:rPr>
              <a:t>●</a:t>
            </a:r>
            <a:r>
              <a:rPr lang="en" sz="900">
                <a:latin typeface="Arial"/>
                <a:ea typeface="Arial"/>
                <a:cs typeface="Arial"/>
                <a:sym typeface="Arial"/>
              </a:rPr>
              <a:t>     </a:t>
            </a:r>
            <a:r>
              <a:rPr b="1" lang="en" sz="1300">
                <a:latin typeface="Arial"/>
                <a:ea typeface="Arial"/>
                <a:cs typeface="Arial"/>
                <a:sym typeface="Arial"/>
              </a:rPr>
              <a:t>Categories:</a:t>
            </a:r>
            <a:r>
              <a:rPr lang="en" sz="1300">
                <a:latin typeface="Arial"/>
                <a:ea typeface="Arial"/>
                <a:cs typeface="Arial"/>
                <a:sym typeface="Arial"/>
              </a:rPr>
              <a:t> TVSum organizes its videos into 10 categories, while SumMe covers a broader range of real-life activities without strict categorization.</a:t>
            </a:r>
            <a:endParaRPr sz="1300">
              <a:latin typeface="Arial"/>
              <a:ea typeface="Arial"/>
              <a:cs typeface="Arial"/>
              <a:sym typeface="Arial"/>
            </a:endParaRPr>
          </a:p>
          <a:p>
            <a:pPr indent="0" lvl="0" marL="0" rtl="0" algn="l">
              <a:spcBef>
                <a:spcPts val="1200"/>
              </a:spcBef>
              <a:spcAft>
                <a:spcPts val="0"/>
              </a:spcAft>
              <a:buSzPts val="1100"/>
              <a:buNone/>
            </a:pPr>
            <a:r>
              <a:rPr b="1" lang="en" sz="1500">
                <a:latin typeface="Arial"/>
                <a:ea typeface="Arial"/>
                <a:cs typeface="Arial"/>
                <a:sym typeface="Arial"/>
              </a:rPr>
              <a:t>References:</a:t>
            </a:r>
            <a:endParaRPr b="1" sz="1500">
              <a:latin typeface="Arial"/>
              <a:ea typeface="Arial"/>
              <a:cs typeface="Arial"/>
              <a:sym typeface="Arial"/>
            </a:endParaRPr>
          </a:p>
          <a:p>
            <a:pPr indent="0" lvl="0" marL="0" rtl="0" algn="l">
              <a:spcBef>
                <a:spcPts val="1200"/>
              </a:spcBef>
              <a:spcAft>
                <a:spcPts val="0"/>
              </a:spcAft>
              <a:buSzPts val="1100"/>
              <a:buNone/>
            </a:pPr>
            <a:r>
              <a:rPr lang="en" sz="1300" u="sng">
                <a:solidFill>
                  <a:srgbClr val="1155CC"/>
                </a:solidFill>
                <a:latin typeface="Arial"/>
                <a:ea typeface="Arial"/>
                <a:cs typeface="Arial"/>
                <a:sym typeface="Arial"/>
                <a:hlinkClick r:id="rId3">
                  <a:extLst>
                    <a:ext uri="{A12FA001-AC4F-418D-AE19-62706E023703}">
                      <ahyp:hlinkClr val="tx"/>
                    </a:ext>
                  </a:extLst>
                </a:hlinkClick>
              </a:rPr>
              <a:t>https://paperswithcode.com/dataset/summe#:~:text=The%20SumMe%20dataset%20is%20a,summaries%20(390%20in%20total)</a:t>
            </a:r>
            <a:r>
              <a:rPr lang="en" sz="1300">
                <a:latin typeface="Arial"/>
                <a:ea typeface="Arial"/>
                <a:cs typeface="Arial"/>
                <a:sym typeface="Arial"/>
              </a:rPr>
              <a:t>.</a:t>
            </a:r>
            <a:endParaRPr sz="1300">
              <a:latin typeface="Arial"/>
              <a:ea typeface="Arial"/>
              <a:cs typeface="Arial"/>
              <a:sym typeface="Arial"/>
            </a:endParaRPr>
          </a:p>
          <a:p>
            <a:pPr indent="0" lvl="0" marL="0" rtl="0" algn="l">
              <a:lnSpc>
                <a:spcPct val="95000"/>
              </a:lnSpc>
              <a:spcBef>
                <a:spcPts val="1200"/>
              </a:spcBef>
              <a:spcAft>
                <a:spcPts val="1200"/>
              </a:spcAft>
              <a:buSzPts val="1800"/>
              <a:buNone/>
            </a:pPr>
            <a:r>
              <a:rPr lang="en" sz="1300" u="sng">
                <a:solidFill>
                  <a:srgbClr val="1155CC"/>
                </a:solidFill>
                <a:latin typeface="Arial"/>
                <a:ea typeface="Arial"/>
                <a:cs typeface="Arial"/>
                <a:sym typeface="Arial"/>
                <a:hlinkClick r:id="rId4">
                  <a:extLst>
                    <a:ext uri="{A12FA001-AC4F-418D-AE19-62706E023703}">
                      <ahyp:hlinkClr val="tx"/>
                    </a:ext>
                  </a:extLst>
                </a:hlinkClick>
              </a:rPr>
              <a:t>https://github.com/robi56/video-summarization-resources?tab=readme-ov-file</a:t>
            </a:r>
            <a:endParaRPr b="1" sz="1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55" name="Shape 355"/>
        <p:cNvGrpSpPr/>
        <p:nvPr/>
      </p:nvGrpSpPr>
      <p:grpSpPr>
        <a:xfrm>
          <a:off x="0" y="0"/>
          <a:ext cx="0" cy="0"/>
          <a:chOff x="0" y="0"/>
          <a:chExt cx="0" cy="0"/>
        </a:xfrm>
      </p:grpSpPr>
      <p:sp>
        <p:nvSpPr>
          <p:cNvPr id="356" name="Google Shape;356;p65"/>
          <p:cNvSpPr txBox="1"/>
          <p:nvPr>
            <p:ph type="title"/>
          </p:nvPr>
        </p:nvSpPr>
        <p:spPr>
          <a:xfrm>
            <a:off x="115975" y="140225"/>
            <a:ext cx="85206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990"/>
              <a:buNone/>
            </a:pPr>
            <a:r>
              <a:rPr b="1" lang="en" sz="1840">
                <a:latin typeface="Arial"/>
                <a:ea typeface="Arial"/>
                <a:cs typeface="Arial"/>
                <a:sym typeface="Arial"/>
              </a:rPr>
              <a:t>Results from papers:</a:t>
            </a:r>
            <a:endParaRPr sz="2800"/>
          </a:p>
        </p:txBody>
      </p:sp>
      <p:pic>
        <p:nvPicPr>
          <p:cNvPr id="357" name="Google Shape;357;p65"/>
          <p:cNvPicPr preferRelativeResize="0"/>
          <p:nvPr/>
        </p:nvPicPr>
        <p:blipFill>
          <a:blip r:embed="rId3">
            <a:alphaModFix/>
          </a:blip>
          <a:stretch>
            <a:fillRect/>
          </a:stretch>
        </p:blipFill>
        <p:spPr>
          <a:xfrm>
            <a:off x="152400" y="905825"/>
            <a:ext cx="8839200" cy="236732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361" name="Shape 361"/>
        <p:cNvGrpSpPr/>
        <p:nvPr/>
      </p:nvGrpSpPr>
      <p:grpSpPr>
        <a:xfrm>
          <a:off x="0" y="0"/>
          <a:ext cx="0" cy="0"/>
          <a:chOff x="0" y="0"/>
          <a:chExt cx="0" cy="0"/>
        </a:xfrm>
      </p:grpSpPr>
      <p:sp>
        <p:nvSpPr>
          <p:cNvPr id="362" name="Google Shape;362;p66"/>
          <p:cNvSpPr txBox="1"/>
          <p:nvPr>
            <p:ph type="title"/>
          </p:nvPr>
        </p:nvSpPr>
        <p:spPr>
          <a:xfrm>
            <a:off x="311700" y="140225"/>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TimeLine</a:t>
            </a:r>
            <a:endParaRPr/>
          </a:p>
        </p:txBody>
      </p:sp>
      <p:grpSp>
        <p:nvGrpSpPr>
          <p:cNvPr id="363" name="Google Shape;363;p66"/>
          <p:cNvGrpSpPr/>
          <p:nvPr/>
        </p:nvGrpSpPr>
        <p:grpSpPr>
          <a:xfrm>
            <a:off x="2570344" y="1507116"/>
            <a:ext cx="2139404" cy="1536226"/>
            <a:chOff x="3838369" y="2084431"/>
            <a:chExt cx="2969332" cy="1457382"/>
          </a:xfrm>
        </p:grpSpPr>
        <p:sp>
          <p:nvSpPr>
            <p:cNvPr id="364" name="Google Shape;364;p6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66"/>
            <p:cNvGrpSpPr/>
            <p:nvPr/>
          </p:nvGrpSpPr>
          <p:grpSpPr>
            <a:xfrm>
              <a:off x="3838369" y="2084431"/>
              <a:ext cx="2253600" cy="1457382"/>
              <a:chOff x="3838369" y="2084431"/>
              <a:chExt cx="2253600" cy="1457382"/>
            </a:xfrm>
          </p:grpSpPr>
          <p:grpSp>
            <p:nvGrpSpPr>
              <p:cNvPr id="366" name="Google Shape;366;p66"/>
              <p:cNvGrpSpPr/>
              <p:nvPr/>
            </p:nvGrpSpPr>
            <p:grpSpPr>
              <a:xfrm>
                <a:off x="4808316" y="2800065"/>
                <a:ext cx="92400" cy="411825"/>
                <a:chOff x="845575" y="2563700"/>
                <a:chExt cx="92400" cy="411825"/>
              </a:xfrm>
            </p:grpSpPr>
            <p:cxnSp>
              <p:nvCxnSpPr>
                <p:cNvPr id="367" name="Google Shape;367;p6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8" name="Google Shape;368;p6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66"/>
              <p:cNvSpPr txBox="1"/>
              <p:nvPr/>
            </p:nvSpPr>
            <p:spPr>
              <a:xfrm>
                <a:off x="3950766" y="3170413"/>
                <a:ext cx="1807500" cy="371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1200"/>
                  </a:spcAft>
                  <a:buClr>
                    <a:schemeClr val="dk1"/>
                  </a:buClr>
                  <a:buSzPts val="1800"/>
                  <a:buFont typeface="Arial"/>
                  <a:buNone/>
                </a:pPr>
                <a:r>
                  <a:rPr b="1" lang="en" sz="1300">
                    <a:solidFill>
                      <a:schemeClr val="dk1"/>
                    </a:solidFill>
                    <a:highlight>
                      <a:srgbClr val="B6D7A8"/>
                    </a:highlight>
                    <a:latin typeface="Old Standard TT"/>
                    <a:ea typeface="Old Standard TT"/>
                    <a:cs typeface="Old Standard TT"/>
                    <a:sym typeface="Old Standard TT"/>
                  </a:rPr>
                  <a:t>(mid Sep - mid Oct)</a:t>
                </a:r>
                <a:r>
                  <a:rPr lang="en" sz="1300">
                    <a:solidFill>
                      <a:schemeClr val="dk1"/>
                    </a:solidFill>
                    <a:highlight>
                      <a:srgbClr val="B6D7A8"/>
                    </a:highlight>
                    <a:latin typeface="Old Standard TT"/>
                    <a:ea typeface="Old Standard TT"/>
                    <a:cs typeface="Old Standard TT"/>
                    <a:sym typeface="Old Standard TT"/>
                  </a:rPr>
                  <a:t> </a:t>
                </a:r>
                <a:endParaRPr b="1" sz="1200">
                  <a:latin typeface="Roboto"/>
                  <a:ea typeface="Roboto"/>
                  <a:cs typeface="Roboto"/>
                  <a:sym typeface="Roboto"/>
                </a:endParaRPr>
              </a:p>
            </p:txBody>
          </p:sp>
          <p:sp>
            <p:nvSpPr>
              <p:cNvPr id="370" name="Google Shape;370;p66"/>
              <p:cNvSpPr txBox="1"/>
              <p:nvPr/>
            </p:nvSpPr>
            <p:spPr>
              <a:xfrm>
                <a:off x="3838369" y="2084431"/>
                <a:ext cx="2253600" cy="4377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0"/>
                  </a:spcAft>
                  <a:buClr>
                    <a:schemeClr val="dk1"/>
                  </a:buClr>
                  <a:buSzPts val="1800"/>
                  <a:buFont typeface="Arial"/>
                  <a:buNone/>
                </a:pPr>
                <a:r>
                  <a:rPr b="1" lang="en" sz="1700">
                    <a:solidFill>
                      <a:schemeClr val="dk1"/>
                    </a:solidFill>
                    <a:latin typeface="Old Standard TT"/>
                    <a:ea typeface="Old Standard TT"/>
                    <a:cs typeface="Old Standard TT"/>
                    <a:sym typeface="Old Standard TT"/>
                  </a:rPr>
                  <a:t>Model Development </a:t>
                </a:r>
                <a:endParaRPr b="1" sz="1200">
                  <a:latin typeface="Roboto"/>
                  <a:ea typeface="Roboto"/>
                  <a:cs typeface="Roboto"/>
                  <a:sym typeface="Roboto"/>
                </a:endParaRPr>
              </a:p>
              <a:p>
                <a:pPr indent="0" lvl="0" marL="0" rtl="0" algn="l">
                  <a:spcBef>
                    <a:spcPts val="1200"/>
                  </a:spcBef>
                  <a:spcAft>
                    <a:spcPts val="1600"/>
                  </a:spcAft>
                  <a:buNone/>
                </a:pPr>
                <a:r>
                  <a:t/>
                </a:r>
                <a:endParaRPr b="1" sz="1200">
                  <a:latin typeface="Roboto"/>
                  <a:ea typeface="Roboto"/>
                  <a:cs typeface="Roboto"/>
                  <a:sym typeface="Roboto"/>
                </a:endParaRPr>
              </a:p>
            </p:txBody>
          </p:sp>
        </p:grpSp>
      </p:grpSp>
      <p:grpSp>
        <p:nvGrpSpPr>
          <p:cNvPr id="371" name="Google Shape;371;p66"/>
          <p:cNvGrpSpPr/>
          <p:nvPr/>
        </p:nvGrpSpPr>
        <p:grpSpPr>
          <a:xfrm>
            <a:off x="4110403" y="1968502"/>
            <a:ext cx="2301130" cy="1919037"/>
            <a:chOff x="5963154" y="2522149"/>
            <a:chExt cx="3193796" cy="1820546"/>
          </a:xfrm>
        </p:grpSpPr>
        <p:sp>
          <p:nvSpPr>
            <p:cNvPr id="372" name="Google Shape;372;p66"/>
            <p:cNvSpPr/>
            <p:nvPr/>
          </p:nvSpPr>
          <p:spPr>
            <a:xfrm>
              <a:off x="6807650" y="3079475"/>
              <a:ext cx="23493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66"/>
            <p:cNvGrpSpPr/>
            <p:nvPr/>
          </p:nvGrpSpPr>
          <p:grpSpPr>
            <a:xfrm>
              <a:off x="5963154" y="2522149"/>
              <a:ext cx="2253600" cy="1820546"/>
              <a:chOff x="5963154" y="2522149"/>
              <a:chExt cx="2253600" cy="1820546"/>
            </a:xfrm>
          </p:grpSpPr>
          <p:grpSp>
            <p:nvGrpSpPr>
              <p:cNvPr id="374" name="Google Shape;374;p66"/>
              <p:cNvGrpSpPr/>
              <p:nvPr/>
            </p:nvGrpSpPr>
            <p:grpSpPr>
              <a:xfrm rot="10800000">
                <a:off x="6760035" y="3079467"/>
                <a:ext cx="92400" cy="411825"/>
                <a:chOff x="2070100" y="2563700"/>
                <a:chExt cx="92400" cy="411825"/>
              </a:xfrm>
            </p:grpSpPr>
            <p:cxnSp>
              <p:nvCxnSpPr>
                <p:cNvPr id="375" name="Google Shape;375;p6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76" name="Google Shape;376;p6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66"/>
              <p:cNvSpPr txBox="1"/>
              <p:nvPr/>
            </p:nvSpPr>
            <p:spPr>
              <a:xfrm>
                <a:off x="6435793" y="2522149"/>
                <a:ext cx="1308300" cy="371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0"/>
                  </a:spcAft>
                  <a:buClr>
                    <a:schemeClr val="dk1"/>
                  </a:buClr>
                  <a:buSzPts val="1100"/>
                  <a:buFont typeface="Arial"/>
                  <a:buNone/>
                </a:pPr>
                <a:r>
                  <a:rPr b="1" lang="en" sz="1300">
                    <a:solidFill>
                      <a:schemeClr val="dk1"/>
                    </a:solidFill>
                    <a:highlight>
                      <a:srgbClr val="B6D7A8"/>
                    </a:highlight>
                    <a:latin typeface="Old Standard TT"/>
                    <a:ea typeface="Old Standard TT"/>
                    <a:cs typeface="Old Standard TT"/>
                    <a:sym typeface="Old Standard TT"/>
                  </a:rPr>
                  <a:t>(mid Oct)</a:t>
                </a:r>
                <a:r>
                  <a:rPr lang="en" sz="1300">
                    <a:solidFill>
                      <a:schemeClr val="dk1"/>
                    </a:solidFill>
                    <a:highlight>
                      <a:srgbClr val="B6D7A8"/>
                    </a:highlight>
                    <a:latin typeface="Old Standard TT"/>
                    <a:ea typeface="Old Standard TT"/>
                    <a:cs typeface="Old Standard TT"/>
                    <a:sym typeface="Old Standard TT"/>
                  </a:rPr>
                  <a:t> </a:t>
                </a:r>
                <a:endParaRPr b="1" sz="1200">
                  <a:solidFill>
                    <a:schemeClr val="dk1"/>
                  </a:solidFill>
                  <a:latin typeface="Roboto"/>
                  <a:ea typeface="Roboto"/>
                  <a:cs typeface="Roboto"/>
                  <a:sym typeface="Roboto"/>
                </a:endParaRPr>
              </a:p>
              <a:p>
                <a:pPr indent="0" lvl="0" marL="0" rtl="0" algn="ctr">
                  <a:lnSpc>
                    <a:spcPct val="115000"/>
                  </a:lnSpc>
                  <a:spcBef>
                    <a:spcPts val="1200"/>
                  </a:spcBef>
                  <a:spcAft>
                    <a:spcPts val="1600"/>
                  </a:spcAft>
                  <a:buNone/>
                </a:pPr>
                <a:r>
                  <a:t/>
                </a:r>
                <a:endParaRPr b="1" sz="1200">
                  <a:latin typeface="Roboto"/>
                  <a:ea typeface="Roboto"/>
                  <a:cs typeface="Roboto"/>
                  <a:sym typeface="Roboto"/>
                </a:endParaRPr>
              </a:p>
            </p:txBody>
          </p:sp>
          <p:sp>
            <p:nvSpPr>
              <p:cNvPr id="378" name="Google Shape;378;p66"/>
              <p:cNvSpPr txBox="1"/>
              <p:nvPr/>
            </p:nvSpPr>
            <p:spPr>
              <a:xfrm>
                <a:off x="5963154" y="3398895"/>
                <a:ext cx="2253600" cy="9438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0"/>
                  </a:spcAft>
                  <a:buClr>
                    <a:schemeClr val="dk1"/>
                  </a:buClr>
                  <a:buSzPts val="1800"/>
                  <a:buFont typeface="Arial"/>
                  <a:buNone/>
                </a:pPr>
                <a:r>
                  <a:rPr b="1" lang="en" sz="1500">
                    <a:solidFill>
                      <a:schemeClr val="dk1"/>
                    </a:solidFill>
                    <a:latin typeface="Old Standard TT"/>
                    <a:ea typeface="Old Standard TT"/>
                    <a:cs typeface="Old Standard TT"/>
                    <a:sym typeface="Old Standard TT"/>
                  </a:rPr>
                  <a:t> Model Training and Evaluation </a:t>
                </a:r>
                <a:endParaRPr b="1" sz="900">
                  <a:latin typeface="Roboto"/>
                  <a:ea typeface="Roboto"/>
                  <a:cs typeface="Roboto"/>
                  <a:sym typeface="Roboto"/>
                </a:endParaRPr>
              </a:p>
              <a:p>
                <a:pPr indent="0" lvl="0" marL="0" rtl="0" algn="l">
                  <a:spcBef>
                    <a:spcPts val="1200"/>
                  </a:spcBef>
                  <a:spcAft>
                    <a:spcPts val="1600"/>
                  </a:spcAft>
                  <a:buNone/>
                </a:pPr>
                <a:r>
                  <a:t/>
                </a:r>
                <a:endParaRPr b="1" sz="900">
                  <a:latin typeface="Roboto"/>
                  <a:ea typeface="Roboto"/>
                  <a:cs typeface="Roboto"/>
                  <a:sym typeface="Roboto"/>
                </a:endParaRPr>
              </a:p>
            </p:txBody>
          </p:sp>
        </p:grpSp>
      </p:grpSp>
      <p:grpSp>
        <p:nvGrpSpPr>
          <p:cNvPr id="379" name="Google Shape;379;p66"/>
          <p:cNvGrpSpPr/>
          <p:nvPr/>
        </p:nvGrpSpPr>
        <p:grpSpPr>
          <a:xfrm>
            <a:off x="171302" y="1364003"/>
            <a:ext cx="1725614" cy="1726615"/>
            <a:chOff x="495978" y="1948675"/>
            <a:chExt cx="2395022" cy="1637999"/>
          </a:xfrm>
        </p:grpSpPr>
        <p:sp>
          <p:nvSpPr>
            <p:cNvPr id="380" name="Google Shape;380;p6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66"/>
            <p:cNvGrpSpPr/>
            <p:nvPr/>
          </p:nvGrpSpPr>
          <p:grpSpPr>
            <a:xfrm>
              <a:off x="495978" y="1948675"/>
              <a:ext cx="2253619" cy="1637999"/>
              <a:chOff x="495978" y="1948675"/>
              <a:chExt cx="2253619" cy="1637999"/>
            </a:xfrm>
          </p:grpSpPr>
          <p:sp>
            <p:nvSpPr>
              <p:cNvPr id="382" name="Google Shape;382;p66"/>
              <p:cNvSpPr txBox="1"/>
              <p:nvPr/>
            </p:nvSpPr>
            <p:spPr>
              <a:xfrm>
                <a:off x="495978" y="3215274"/>
                <a:ext cx="1958400" cy="37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Clr>
                    <a:schemeClr val="dk1"/>
                  </a:buClr>
                  <a:buSzPts val="1800"/>
                  <a:buFont typeface="Arial"/>
                  <a:buNone/>
                </a:pPr>
                <a:r>
                  <a:rPr b="1" lang="en" sz="1300">
                    <a:solidFill>
                      <a:schemeClr val="dk1"/>
                    </a:solidFill>
                    <a:highlight>
                      <a:srgbClr val="B6D7A8"/>
                    </a:highlight>
                    <a:latin typeface="Old Standard TT"/>
                    <a:ea typeface="Old Standard TT"/>
                    <a:cs typeface="Old Standard TT"/>
                    <a:sym typeface="Old Standard TT"/>
                  </a:rPr>
                  <a:t>(July - mid Aug)</a:t>
                </a:r>
                <a:endParaRPr b="1" sz="1200">
                  <a:latin typeface="Roboto"/>
                  <a:ea typeface="Roboto"/>
                  <a:cs typeface="Roboto"/>
                  <a:sym typeface="Roboto"/>
                </a:endParaRPr>
              </a:p>
            </p:txBody>
          </p:sp>
          <p:grpSp>
            <p:nvGrpSpPr>
              <p:cNvPr id="383" name="Google Shape;383;p66"/>
              <p:cNvGrpSpPr/>
              <p:nvPr/>
            </p:nvGrpSpPr>
            <p:grpSpPr>
              <a:xfrm>
                <a:off x="881025" y="2800065"/>
                <a:ext cx="92400" cy="411825"/>
                <a:chOff x="845575" y="2563700"/>
                <a:chExt cx="92400" cy="411825"/>
              </a:xfrm>
            </p:grpSpPr>
            <p:cxnSp>
              <p:nvCxnSpPr>
                <p:cNvPr id="384" name="Google Shape;384;p6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85" name="Google Shape;385;p6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66"/>
              <p:cNvSpPr txBox="1"/>
              <p:nvPr/>
            </p:nvSpPr>
            <p:spPr>
              <a:xfrm>
                <a:off x="495997" y="1948675"/>
                <a:ext cx="2253600" cy="943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None/>
                </a:pPr>
                <a:r>
                  <a:rPr b="1" lang="en" sz="1500">
                    <a:solidFill>
                      <a:schemeClr val="dk1"/>
                    </a:solidFill>
                    <a:latin typeface="Old Standard TT"/>
                    <a:ea typeface="Old Standard TT"/>
                    <a:cs typeface="Old Standard TT"/>
                    <a:sym typeface="Old Standard TT"/>
                  </a:rPr>
                  <a:t>Research and Literature Review</a:t>
                </a:r>
                <a:endParaRPr b="1" sz="1200">
                  <a:latin typeface="Roboto"/>
                  <a:ea typeface="Roboto"/>
                  <a:cs typeface="Roboto"/>
                  <a:sym typeface="Roboto"/>
                </a:endParaRPr>
              </a:p>
            </p:txBody>
          </p:sp>
        </p:grpSp>
      </p:grpSp>
      <p:grpSp>
        <p:nvGrpSpPr>
          <p:cNvPr id="387" name="Google Shape;387;p66"/>
          <p:cNvGrpSpPr/>
          <p:nvPr/>
        </p:nvGrpSpPr>
        <p:grpSpPr>
          <a:xfrm>
            <a:off x="1109001" y="1968500"/>
            <a:ext cx="2198908" cy="2016443"/>
            <a:chOff x="1797433" y="2522147"/>
            <a:chExt cx="3051919" cy="1912953"/>
          </a:xfrm>
        </p:grpSpPr>
        <p:sp>
          <p:nvSpPr>
            <p:cNvPr id="388" name="Google Shape;388;p66"/>
            <p:cNvSpPr/>
            <p:nvPr/>
          </p:nvSpPr>
          <p:spPr>
            <a:xfrm>
              <a:off x="2890952" y="3079475"/>
              <a:ext cx="1958400" cy="1335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66"/>
            <p:cNvGrpSpPr/>
            <p:nvPr/>
          </p:nvGrpSpPr>
          <p:grpSpPr>
            <a:xfrm>
              <a:off x="1797433" y="2522147"/>
              <a:ext cx="2716542" cy="1912953"/>
              <a:chOff x="1797433" y="2522147"/>
              <a:chExt cx="2716542" cy="1912953"/>
            </a:xfrm>
          </p:grpSpPr>
          <p:sp>
            <p:nvSpPr>
              <p:cNvPr id="390" name="Google Shape;390;p66"/>
              <p:cNvSpPr txBox="1"/>
              <p:nvPr/>
            </p:nvSpPr>
            <p:spPr>
              <a:xfrm>
                <a:off x="1797433" y="2522147"/>
                <a:ext cx="2483100" cy="371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1200"/>
                  </a:spcAft>
                  <a:buClr>
                    <a:schemeClr val="dk1"/>
                  </a:buClr>
                  <a:buSzPts val="1800"/>
                  <a:buFont typeface="Arial"/>
                  <a:buNone/>
                </a:pPr>
                <a:r>
                  <a:rPr b="1" lang="en" sz="1300">
                    <a:solidFill>
                      <a:schemeClr val="dk1"/>
                    </a:solidFill>
                    <a:highlight>
                      <a:srgbClr val="B6D7A8"/>
                    </a:highlight>
                    <a:latin typeface="Old Standard TT"/>
                    <a:ea typeface="Old Standard TT"/>
                    <a:cs typeface="Old Standard TT"/>
                    <a:sym typeface="Old Standard TT"/>
                  </a:rPr>
                  <a:t>(mid Aug - mid Sep)</a:t>
                </a:r>
                <a:endParaRPr b="1" sz="1200">
                  <a:latin typeface="Roboto"/>
                  <a:ea typeface="Roboto"/>
                  <a:cs typeface="Roboto"/>
                  <a:sym typeface="Roboto"/>
                </a:endParaRPr>
              </a:p>
            </p:txBody>
          </p:sp>
          <p:grpSp>
            <p:nvGrpSpPr>
              <p:cNvPr id="391" name="Google Shape;391;p66"/>
              <p:cNvGrpSpPr/>
              <p:nvPr/>
            </p:nvGrpSpPr>
            <p:grpSpPr>
              <a:xfrm rot="10800000">
                <a:off x="2849073" y="3079467"/>
                <a:ext cx="92400" cy="411825"/>
                <a:chOff x="2070100" y="2563700"/>
                <a:chExt cx="92400" cy="411825"/>
              </a:xfrm>
            </p:grpSpPr>
            <p:cxnSp>
              <p:nvCxnSpPr>
                <p:cNvPr id="392" name="Google Shape;392;p6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93" name="Google Shape;393;p6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66"/>
              <p:cNvSpPr txBox="1"/>
              <p:nvPr/>
            </p:nvSpPr>
            <p:spPr>
              <a:xfrm>
                <a:off x="2260375" y="3491300"/>
                <a:ext cx="2253600" cy="943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1800"/>
                  <a:buFont typeface="Arial"/>
                  <a:buNone/>
                </a:pPr>
                <a:r>
                  <a:rPr b="1" lang="en" sz="1600">
                    <a:solidFill>
                      <a:schemeClr val="dk1"/>
                    </a:solidFill>
                    <a:latin typeface="Old Standard TT"/>
                    <a:ea typeface="Old Standard TT"/>
                    <a:cs typeface="Old Standard TT"/>
                    <a:sym typeface="Old Standard TT"/>
                  </a:rPr>
                  <a:t>Dataset Collection and Preprocessing</a:t>
                </a:r>
                <a:endParaRPr b="1" sz="1100">
                  <a:latin typeface="Roboto"/>
                  <a:ea typeface="Roboto"/>
                  <a:cs typeface="Roboto"/>
                  <a:sym typeface="Roboto"/>
                </a:endParaRPr>
              </a:p>
              <a:p>
                <a:pPr indent="0" lvl="0" marL="0" rtl="0" algn="l">
                  <a:spcBef>
                    <a:spcPts val="120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t/>
                </a:r>
                <a:endParaRPr b="1" sz="1000">
                  <a:latin typeface="Roboto"/>
                  <a:ea typeface="Roboto"/>
                  <a:cs typeface="Roboto"/>
                  <a:sym typeface="Roboto"/>
                </a:endParaRPr>
              </a:p>
            </p:txBody>
          </p:sp>
        </p:grpSp>
      </p:grpSp>
      <p:grpSp>
        <p:nvGrpSpPr>
          <p:cNvPr id="395" name="Google Shape;395;p66"/>
          <p:cNvGrpSpPr/>
          <p:nvPr/>
        </p:nvGrpSpPr>
        <p:grpSpPr>
          <a:xfrm>
            <a:off x="5805528" y="1558728"/>
            <a:ext cx="2019150" cy="1531876"/>
            <a:chOff x="88571" y="2133406"/>
            <a:chExt cx="2802429" cy="1453255"/>
          </a:xfrm>
        </p:grpSpPr>
        <p:sp>
          <p:nvSpPr>
            <p:cNvPr id="396" name="Google Shape;396;p6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66"/>
            <p:cNvGrpSpPr/>
            <p:nvPr/>
          </p:nvGrpSpPr>
          <p:grpSpPr>
            <a:xfrm>
              <a:off x="88571" y="2133406"/>
              <a:ext cx="2253617" cy="1453255"/>
              <a:chOff x="88571" y="2133406"/>
              <a:chExt cx="2253617" cy="1453255"/>
            </a:xfrm>
          </p:grpSpPr>
          <p:sp>
            <p:nvSpPr>
              <p:cNvPr id="398" name="Google Shape;398;p66"/>
              <p:cNvSpPr txBox="1"/>
              <p:nvPr/>
            </p:nvSpPr>
            <p:spPr>
              <a:xfrm>
                <a:off x="495989" y="3215261"/>
                <a:ext cx="1846200" cy="371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None/>
                </a:pPr>
                <a:r>
                  <a:rPr b="1" lang="en" sz="1300">
                    <a:solidFill>
                      <a:schemeClr val="dk1"/>
                    </a:solidFill>
                    <a:highlight>
                      <a:srgbClr val="B6D7A8"/>
                    </a:highlight>
                    <a:latin typeface="Old Standard TT"/>
                    <a:ea typeface="Old Standard TT"/>
                    <a:cs typeface="Old Standard TT"/>
                    <a:sym typeface="Old Standard TT"/>
                  </a:rPr>
                  <a:t>(End Oct)</a:t>
                </a:r>
                <a:endParaRPr b="1" sz="1200">
                  <a:latin typeface="Roboto"/>
                  <a:ea typeface="Roboto"/>
                  <a:cs typeface="Roboto"/>
                  <a:sym typeface="Roboto"/>
                </a:endParaRPr>
              </a:p>
            </p:txBody>
          </p:sp>
          <p:grpSp>
            <p:nvGrpSpPr>
              <p:cNvPr id="399" name="Google Shape;399;p66"/>
              <p:cNvGrpSpPr/>
              <p:nvPr/>
            </p:nvGrpSpPr>
            <p:grpSpPr>
              <a:xfrm>
                <a:off x="881025" y="2800065"/>
                <a:ext cx="92400" cy="411825"/>
                <a:chOff x="845575" y="2563700"/>
                <a:chExt cx="92400" cy="411825"/>
              </a:xfrm>
            </p:grpSpPr>
            <p:cxnSp>
              <p:nvCxnSpPr>
                <p:cNvPr id="400" name="Google Shape;400;p6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01" name="Google Shape;401;p6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66"/>
              <p:cNvSpPr txBox="1"/>
              <p:nvPr/>
            </p:nvSpPr>
            <p:spPr>
              <a:xfrm>
                <a:off x="88571" y="2133406"/>
                <a:ext cx="2253600" cy="9438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1200"/>
                  </a:spcAft>
                  <a:buClr>
                    <a:schemeClr val="dk1"/>
                  </a:buClr>
                  <a:buSzPts val="1800"/>
                  <a:buFont typeface="Arial"/>
                  <a:buNone/>
                </a:pPr>
                <a:r>
                  <a:rPr b="1" lang="en" sz="1300">
                    <a:solidFill>
                      <a:schemeClr val="dk1"/>
                    </a:solidFill>
                    <a:latin typeface="Old Standard TT"/>
                    <a:ea typeface="Old Standard TT"/>
                    <a:cs typeface="Old Standard TT"/>
                    <a:sym typeface="Old Standard TT"/>
                  </a:rPr>
                  <a:t>Final Model Optimization</a:t>
                </a:r>
                <a:endParaRPr b="1" sz="1200">
                  <a:latin typeface="Roboto"/>
                  <a:ea typeface="Roboto"/>
                  <a:cs typeface="Roboto"/>
                  <a:sym typeface="Roboto"/>
                </a:endParaRPr>
              </a:p>
            </p:txBody>
          </p:sp>
        </p:grpSp>
      </p:grpSp>
      <p:grpSp>
        <p:nvGrpSpPr>
          <p:cNvPr id="403" name="Google Shape;403;p66"/>
          <p:cNvGrpSpPr/>
          <p:nvPr/>
        </p:nvGrpSpPr>
        <p:grpSpPr>
          <a:xfrm>
            <a:off x="7112096" y="1871104"/>
            <a:ext cx="1881935" cy="2113839"/>
            <a:chOff x="1901990" y="2429750"/>
            <a:chExt cx="2611985" cy="2005350"/>
          </a:xfrm>
        </p:grpSpPr>
        <p:sp>
          <p:nvSpPr>
            <p:cNvPr id="404" name="Google Shape;404;p66"/>
            <p:cNvSpPr txBox="1"/>
            <p:nvPr/>
          </p:nvSpPr>
          <p:spPr>
            <a:xfrm>
              <a:off x="1901990" y="2429750"/>
              <a:ext cx="2195700" cy="371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1200"/>
                </a:spcBef>
                <a:spcAft>
                  <a:spcPts val="1200"/>
                </a:spcAft>
                <a:buNone/>
              </a:pPr>
              <a:r>
                <a:rPr b="1" lang="en" sz="1300">
                  <a:solidFill>
                    <a:schemeClr val="dk1"/>
                  </a:solidFill>
                  <a:highlight>
                    <a:srgbClr val="B6D7A8"/>
                  </a:highlight>
                  <a:latin typeface="Old Standard TT"/>
                  <a:ea typeface="Old Standard TT"/>
                  <a:cs typeface="Old Standard TT"/>
                  <a:sym typeface="Old Standard TT"/>
                </a:rPr>
                <a:t>(Starting Nov - current)</a:t>
              </a:r>
              <a:endParaRPr b="1" sz="1200">
                <a:latin typeface="Roboto"/>
                <a:ea typeface="Roboto"/>
                <a:cs typeface="Roboto"/>
                <a:sym typeface="Roboto"/>
              </a:endParaRPr>
            </a:p>
          </p:txBody>
        </p:sp>
        <p:grpSp>
          <p:nvGrpSpPr>
            <p:cNvPr id="405" name="Google Shape;405;p66"/>
            <p:cNvGrpSpPr/>
            <p:nvPr/>
          </p:nvGrpSpPr>
          <p:grpSpPr>
            <a:xfrm rot="10800000">
              <a:off x="2849073" y="3079467"/>
              <a:ext cx="92400" cy="411825"/>
              <a:chOff x="2070100" y="2563700"/>
              <a:chExt cx="92400" cy="411825"/>
            </a:xfrm>
          </p:grpSpPr>
          <p:cxnSp>
            <p:nvCxnSpPr>
              <p:cNvPr id="406" name="Google Shape;406;p6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07" name="Google Shape;407;p6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66"/>
            <p:cNvSpPr txBox="1"/>
            <p:nvPr/>
          </p:nvSpPr>
          <p:spPr>
            <a:xfrm>
              <a:off x="2260375" y="3491300"/>
              <a:ext cx="2253600" cy="943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200"/>
                </a:spcAft>
                <a:buClr>
                  <a:schemeClr val="dk1"/>
                </a:buClr>
                <a:buSzPts val="1800"/>
                <a:buFont typeface="Arial"/>
                <a:buNone/>
              </a:pPr>
              <a:r>
                <a:rPr b="1" lang="en" sz="1300">
                  <a:solidFill>
                    <a:schemeClr val="dk1"/>
                  </a:solidFill>
                  <a:latin typeface="Old Standard TT"/>
                  <a:ea typeface="Old Standard TT"/>
                  <a:cs typeface="Old Standard TT"/>
                  <a:sym typeface="Old Standard TT"/>
                </a:rPr>
                <a:t>Documentation and Reporting</a:t>
              </a:r>
              <a:endParaRPr b="1" sz="1000">
                <a:latin typeface="Roboto"/>
                <a:ea typeface="Roboto"/>
                <a:cs typeface="Roboto"/>
                <a:sym typeface="Robot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412" name="Shape 412"/>
        <p:cNvGrpSpPr/>
        <p:nvPr/>
      </p:nvGrpSpPr>
      <p:grpSpPr>
        <a:xfrm>
          <a:off x="0" y="0"/>
          <a:ext cx="0" cy="0"/>
          <a:chOff x="0" y="0"/>
          <a:chExt cx="0" cy="0"/>
        </a:xfrm>
      </p:grpSpPr>
      <p:sp>
        <p:nvSpPr>
          <p:cNvPr id="413" name="Google Shape;413;p67"/>
          <p:cNvSpPr txBox="1"/>
          <p:nvPr>
            <p:ph type="title"/>
          </p:nvPr>
        </p:nvSpPr>
        <p:spPr>
          <a:xfrm>
            <a:off x="269200" y="4120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References</a:t>
            </a:r>
            <a:endParaRPr b="1"/>
          </a:p>
        </p:txBody>
      </p:sp>
      <p:sp>
        <p:nvSpPr>
          <p:cNvPr id="414" name="Google Shape;414;p67"/>
          <p:cNvSpPr txBox="1"/>
          <p:nvPr>
            <p:ph idx="1" type="body"/>
          </p:nvPr>
        </p:nvSpPr>
        <p:spPr>
          <a:xfrm>
            <a:off x="311700" y="745775"/>
            <a:ext cx="8520600" cy="4484700"/>
          </a:xfrm>
          <a:prstGeom prst="rect">
            <a:avLst/>
          </a:prstGeom>
          <a:noFill/>
          <a:ln>
            <a:noFill/>
          </a:ln>
        </p:spPr>
        <p:txBody>
          <a:bodyPr anchorCtr="0" anchor="t" bIns="91425" lIns="91425" spcFirstLastPara="1" rIns="91425" wrap="square" tIns="91425">
            <a:noAutofit/>
          </a:bodyPr>
          <a:lstStyle/>
          <a:p>
            <a:pPr indent="-335724" lvl="0" marL="457200" rtl="0" algn="l">
              <a:lnSpc>
                <a:spcPct val="95000"/>
              </a:lnSpc>
              <a:spcBef>
                <a:spcPts val="0"/>
              </a:spcBef>
              <a:spcAft>
                <a:spcPts val="0"/>
              </a:spcAft>
              <a:buSzPts val="1687"/>
              <a:buAutoNum type="arabicPeriod"/>
            </a:pPr>
            <a:r>
              <a:rPr lang="en" sz="1450"/>
              <a:t>Haq, H. B. U., Suwansantisuk, W., &amp; Chamnongthai, K. An optimized deep learning method for video summarization based on the user object of interest. King Mongkut’s University of Technology Thonburi (KMUTT)</a:t>
            </a:r>
            <a:r>
              <a:rPr lang="en" sz="1687"/>
              <a:t> </a:t>
            </a:r>
            <a:endParaRPr sz="1687"/>
          </a:p>
          <a:p>
            <a:pPr indent="0" lvl="0" marL="914400" rtl="0" algn="l">
              <a:lnSpc>
                <a:spcPct val="95000"/>
              </a:lnSpc>
              <a:spcBef>
                <a:spcPts val="0"/>
              </a:spcBef>
              <a:spcAft>
                <a:spcPts val="0"/>
              </a:spcAft>
              <a:buNone/>
            </a:pPr>
            <a:r>
              <a:t/>
            </a:r>
            <a:endParaRPr sz="1487"/>
          </a:p>
          <a:p>
            <a:pPr indent="-335724" lvl="0" marL="457200" rtl="0" algn="l">
              <a:lnSpc>
                <a:spcPct val="95000"/>
              </a:lnSpc>
              <a:spcBef>
                <a:spcPts val="0"/>
              </a:spcBef>
              <a:spcAft>
                <a:spcPts val="0"/>
              </a:spcAft>
              <a:buSzPts val="1687"/>
              <a:buAutoNum type="arabicPeriod"/>
            </a:pPr>
            <a:r>
              <a:rPr lang="en" sz="1487"/>
              <a:t> Habiba Yasser Adel ,  Ramez M. Elmasry ,Mohammed A.-M.Salem  “Object-Based Video Archive Summarization” Media Engineering and Technology German University in Cairo Cairo, Egypt</a:t>
            </a:r>
            <a:endParaRPr sz="1487"/>
          </a:p>
          <a:p>
            <a:pPr indent="0" lvl="0" marL="914400" rtl="0" algn="l">
              <a:lnSpc>
                <a:spcPct val="95000"/>
              </a:lnSpc>
              <a:spcBef>
                <a:spcPts val="0"/>
              </a:spcBef>
              <a:spcAft>
                <a:spcPts val="0"/>
              </a:spcAft>
              <a:buNone/>
            </a:pPr>
            <a:r>
              <a:t/>
            </a:r>
            <a:endParaRPr sz="1487"/>
          </a:p>
          <a:p>
            <a:pPr indent="-335724" lvl="0" marL="457200" rtl="0" algn="l">
              <a:lnSpc>
                <a:spcPct val="95000"/>
              </a:lnSpc>
              <a:spcBef>
                <a:spcPts val="0"/>
              </a:spcBef>
              <a:spcAft>
                <a:spcPts val="0"/>
              </a:spcAft>
              <a:buSzPts val="1687"/>
              <a:buAutoNum type="arabicPeriod"/>
            </a:pPr>
            <a:r>
              <a:rPr lang="en" sz="1487"/>
              <a:t>Alok Negi , Krishan Kumar (SMIEEE MACM) , Parul Saini , Shamal Kashid  “Object Detection based Approach for an Efficient Video Summarization with System Statistics over Cloud”  Department of Computer Science and Engineering National Institute of Technology Uttarakhand Srinagar, India</a:t>
            </a:r>
            <a:endParaRPr sz="1487"/>
          </a:p>
          <a:p>
            <a:pPr indent="-323024" lvl="0" marL="457200" rtl="0" algn="l">
              <a:spcBef>
                <a:spcPts val="1200"/>
              </a:spcBef>
              <a:spcAft>
                <a:spcPts val="0"/>
              </a:spcAft>
              <a:buSzPts val="1487"/>
              <a:buAutoNum type="arabicPeriod"/>
            </a:pPr>
            <a:r>
              <a:rPr lang="en" sz="1487"/>
              <a:t>Hafiz Burhan Ul Haq, Muhammad Asif and Toqeer Mahmood,</a:t>
            </a:r>
            <a:r>
              <a:rPr lang="en" sz="1687"/>
              <a:t>”</a:t>
            </a:r>
            <a:r>
              <a:rPr lang="en" sz="1400">
                <a:latin typeface="Arial"/>
                <a:ea typeface="Arial"/>
                <a:cs typeface="Arial"/>
                <a:sym typeface="Arial"/>
              </a:rPr>
              <a:t>Image Conditioned Keyframe-Based Video Summarization Using Object Detection</a:t>
            </a:r>
            <a:r>
              <a:rPr lang="en" sz="1687"/>
              <a:t>”</a:t>
            </a:r>
            <a:r>
              <a:rPr lang="en" sz="1487"/>
              <a:t> Faculty of Computer Science, Lahore Garrison University, Lahore, Pakistan ,College of Computing and Information Science, Karachi Institute of Economics and Technology, Karachi, Pakistan Faculty of Computer Science, National Textile University, Faisalabad, Pakistan respectively.</a:t>
            </a:r>
            <a:endParaRPr sz="1487"/>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418" name="Shape 418"/>
        <p:cNvGrpSpPr/>
        <p:nvPr/>
      </p:nvGrpSpPr>
      <p:grpSpPr>
        <a:xfrm>
          <a:off x="0" y="0"/>
          <a:ext cx="0" cy="0"/>
          <a:chOff x="0" y="0"/>
          <a:chExt cx="0" cy="0"/>
        </a:xfrm>
      </p:grpSpPr>
      <p:sp>
        <p:nvSpPr>
          <p:cNvPr id="419" name="Google Shape;419;p68"/>
          <p:cNvSpPr txBox="1"/>
          <p:nvPr>
            <p:ph idx="1" type="body"/>
          </p:nvPr>
        </p:nvSpPr>
        <p:spPr>
          <a:xfrm>
            <a:off x="0" y="141350"/>
            <a:ext cx="8520600" cy="514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t/>
            </a:r>
            <a:endParaRPr sz="1487"/>
          </a:p>
          <a:p>
            <a:pPr indent="285750" lvl="0" marL="0" rtl="0" algn="l">
              <a:lnSpc>
                <a:spcPct val="115000"/>
              </a:lnSpc>
              <a:spcBef>
                <a:spcPts val="0"/>
              </a:spcBef>
              <a:spcAft>
                <a:spcPts val="0"/>
              </a:spcAft>
              <a:buNone/>
            </a:pPr>
            <a:r>
              <a:rPr lang="en" sz="1487"/>
              <a:t>5 . </a:t>
            </a:r>
            <a:r>
              <a:rPr lang="en" sz="1487"/>
              <a:t>Neeraj Baghel , Suresh C. Raikwar ,  Charul Bhatnagar</a:t>
            </a:r>
            <a:r>
              <a:rPr lang="en" sz="1487"/>
              <a:t> “</a:t>
            </a:r>
            <a:r>
              <a:rPr lang="en" sz="1487"/>
              <a:t>Image Conditioned Keyframe-Based</a:t>
            </a:r>
            <a:endParaRPr sz="1487"/>
          </a:p>
          <a:p>
            <a:pPr indent="285750" lvl="0" marL="0" rtl="0" algn="l">
              <a:lnSpc>
                <a:spcPct val="115000"/>
              </a:lnSpc>
              <a:spcBef>
                <a:spcPts val="0"/>
              </a:spcBef>
              <a:spcAft>
                <a:spcPts val="0"/>
              </a:spcAft>
              <a:buNone/>
            </a:pPr>
            <a:r>
              <a:rPr lang="en" sz="1487"/>
              <a:t>     </a:t>
            </a:r>
            <a:r>
              <a:rPr lang="en" sz="1487"/>
              <a:t>Video Summarization Using Object Detection” .</a:t>
            </a:r>
            <a:endParaRPr sz="1487"/>
          </a:p>
          <a:p>
            <a:pPr indent="0" lvl="0" marL="0" rtl="0" algn="l">
              <a:lnSpc>
                <a:spcPct val="100000"/>
              </a:lnSpc>
              <a:spcBef>
                <a:spcPts val="0"/>
              </a:spcBef>
              <a:spcAft>
                <a:spcPts val="0"/>
              </a:spcAft>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0"/>
            <a:ext cx="88323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316683"/>
              <a:buNone/>
            </a:pPr>
            <a:r>
              <a:rPr b="1" lang="en"/>
              <a:t>Paper - 1</a:t>
            </a:r>
            <a:endParaRPr b="1" sz="1777"/>
          </a:p>
        </p:txBody>
      </p:sp>
      <p:sp>
        <p:nvSpPr>
          <p:cNvPr id="131" name="Google Shape;131;p29"/>
          <p:cNvSpPr txBox="1"/>
          <p:nvPr>
            <p:ph idx="1" type="body"/>
          </p:nvPr>
        </p:nvSpPr>
        <p:spPr>
          <a:xfrm>
            <a:off x="230525" y="698500"/>
            <a:ext cx="8601900" cy="43557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688"/>
              <a:buNone/>
            </a:pPr>
            <a:r>
              <a:rPr b="1" lang="en" sz="1287"/>
              <a:t>An Optimized Deep Learning Method for Video Summarization Based on the User Object of Interest Hafiz Burhan Ul Haq, Watcharapan Suwansantisuk, Kosin Chamnongthai, International Journal of Advanced Computer Science and Applications, vol. 14, no. 10, pp. 244-256, 2023.</a:t>
            </a:r>
            <a:endParaRPr b="1" sz="1287"/>
          </a:p>
          <a:p>
            <a:pPr indent="0" lvl="0" marL="0" rtl="0" algn="l">
              <a:spcBef>
                <a:spcPts val="1200"/>
              </a:spcBef>
              <a:spcAft>
                <a:spcPts val="0"/>
              </a:spcAft>
              <a:buSzPts val="1100"/>
              <a:buNone/>
            </a:pPr>
            <a:r>
              <a:rPr b="1" lang="en" sz="1300">
                <a:latin typeface="Arial"/>
                <a:ea typeface="Arial"/>
                <a:cs typeface="Arial"/>
                <a:sym typeface="Arial"/>
              </a:rPr>
              <a:t>Methodology:</a:t>
            </a:r>
            <a:endParaRPr b="1" sz="1300">
              <a:latin typeface="Arial"/>
              <a:ea typeface="Arial"/>
              <a:cs typeface="Arial"/>
              <a:sym typeface="Arial"/>
            </a:endParaRPr>
          </a:p>
          <a:p>
            <a:pPr indent="-342900" lvl="0" marL="457200" rtl="0" algn="l">
              <a:spcBef>
                <a:spcPts val="1200"/>
              </a:spcBef>
              <a:spcAft>
                <a:spcPts val="0"/>
              </a:spcAft>
              <a:buSzPts val="1800"/>
              <a:buChar char="●"/>
            </a:pPr>
            <a:r>
              <a:rPr b="1" lang="en" sz="1300">
                <a:latin typeface="Arial"/>
                <a:ea typeface="Arial"/>
                <a:cs typeface="Arial"/>
                <a:sym typeface="Arial"/>
              </a:rPr>
              <a:t>Model:</a:t>
            </a:r>
            <a:r>
              <a:rPr lang="en" sz="1300">
                <a:latin typeface="Arial"/>
                <a:ea typeface="Arial"/>
                <a:cs typeface="Arial"/>
                <a:sym typeface="Arial"/>
              </a:rPr>
              <a:t> </a:t>
            </a:r>
            <a:r>
              <a:rPr lang="en" sz="1287"/>
              <a:t>YOLOv3 , localization of User Object of Interest (UOoI) in video frames</a:t>
            </a:r>
            <a:endParaRPr sz="1300">
              <a:latin typeface="Arial"/>
              <a:ea typeface="Arial"/>
              <a:cs typeface="Arial"/>
              <a:sym typeface="Arial"/>
            </a:endParaRPr>
          </a:p>
          <a:p>
            <a:pPr indent="-342900" lvl="0" marL="457200" rtl="0" algn="l">
              <a:spcBef>
                <a:spcPts val="0"/>
              </a:spcBef>
              <a:spcAft>
                <a:spcPts val="0"/>
              </a:spcAft>
              <a:buSzPts val="1800"/>
              <a:buChar char="●"/>
            </a:pPr>
            <a:r>
              <a:rPr b="1" lang="en" sz="1300">
                <a:latin typeface="Arial"/>
                <a:ea typeface="Arial"/>
                <a:cs typeface="Arial"/>
                <a:sym typeface="Arial"/>
              </a:rPr>
              <a:t>Approach:</a:t>
            </a:r>
            <a:r>
              <a:rPr lang="en" sz="1300">
                <a:latin typeface="Arial"/>
                <a:ea typeface="Arial"/>
                <a:cs typeface="Arial"/>
                <a:sym typeface="Arial"/>
              </a:rPr>
              <a:t> </a:t>
            </a:r>
            <a:r>
              <a:rPr lang="en" sz="1287"/>
              <a:t>YOLO v3 detects UOoI ,  Key Frame Extraction (Summarises the video by selecting only frames with UOoI, discarding irrelevant content.)</a:t>
            </a:r>
            <a:endParaRPr sz="1300">
              <a:latin typeface="Arial"/>
              <a:ea typeface="Arial"/>
              <a:cs typeface="Arial"/>
              <a:sym typeface="Arial"/>
            </a:endParaRPr>
          </a:p>
          <a:p>
            <a:pPr indent="-342900" lvl="0" marL="457200" rtl="0" algn="l">
              <a:spcBef>
                <a:spcPts val="0"/>
              </a:spcBef>
              <a:spcAft>
                <a:spcPts val="0"/>
              </a:spcAft>
              <a:buSzPts val="1800"/>
              <a:buChar char="●"/>
            </a:pPr>
            <a:r>
              <a:rPr b="1" lang="en" sz="1300">
                <a:latin typeface="Arial"/>
                <a:ea typeface="Arial"/>
                <a:cs typeface="Arial"/>
                <a:sym typeface="Arial"/>
              </a:rPr>
              <a:t>Evaluation:</a:t>
            </a:r>
            <a:r>
              <a:rPr lang="en" sz="1300">
                <a:latin typeface="Arial"/>
                <a:ea typeface="Arial"/>
                <a:cs typeface="Arial"/>
                <a:sym typeface="Arial"/>
              </a:rPr>
              <a:t> </a:t>
            </a:r>
            <a:endParaRPr sz="1300">
              <a:latin typeface="Arial"/>
              <a:ea typeface="Arial"/>
              <a:cs typeface="Arial"/>
              <a:sym typeface="Arial"/>
            </a:endParaRPr>
          </a:p>
          <a:p>
            <a:pPr indent="-317500" lvl="1" marL="914400" rtl="0" algn="l">
              <a:spcBef>
                <a:spcPts val="0"/>
              </a:spcBef>
              <a:spcAft>
                <a:spcPts val="0"/>
              </a:spcAft>
              <a:buSzPts val="1400"/>
              <a:buChar char="○"/>
            </a:pPr>
            <a:r>
              <a:rPr lang="en" sz="1225"/>
              <a:t>Tested on SumMe and custom datasets.</a:t>
            </a:r>
            <a:endParaRPr sz="1225"/>
          </a:p>
          <a:p>
            <a:pPr indent="-317500" lvl="1" marL="914400" rtl="0" algn="l">
              <a:spcBef>
                <a:spcPts val="0"/>
              </a:spcBef>
              <a:spcAft>
                <a:spcPts val="0"/>
              </a:spcAft>
              <a:buSzPts val="1400"/>
              <a:buChar char="○"/>
            </a:pPr>
            <a:r>
              <a:rPr lang="en" sz="1225"/>
              <a:t>Achieved high performance: 98.7% accuracy on SumMe, 97.5% on custom dataset.</a:t>
            </a:r>
            <a:endParaRPr sz="1225"/>
          </a:p>
          <a:p>
            <a:pPr indent="-317500" lvl="1" marL="914400" rtl="0" algn="l">
              <a:spcBef>
                <a:spcPts val="0"/>
              </a:spcBef>
              <a:spcAft>
                <a:spcPts val="0"/>
              </a:spcAft>
              <a:buSzPts val="1400"/>
              <a:buChar char="○"/>
            </a:pPr>
            <a:r>
              <a:rPr lang="en" sz="1225"/>
              <a:t>Performance metrics: precision, recall, F1-score.</a:t>
            </a:r>
            <a:endParaRPr sz="1300">
              <a:latin typeface="Arial"/>
              <a:ea typeface="Arial"/>
              <a:cs typeface="Arial"/>
              <a:sym typeface="Arial"/>
            </a:endParaRPr>
          </a:p>
          <a:p>
            <a:pPr indent="-342900" lvl="0" marL="457200" rtl="0" algn="l">
              <a:spcBef>
                <a:spcPts val="0"/>
              </a:spcBef>
              <a:spcAft>
                <a:spcPts val="0"/>
              </a:spcAft>
              <a:buSzPts val="1800"/>
              <a:buChar char="●"/>
            </a:pPr>
            <a:r>
              <a:rPr b="1" lang="en" sz="1300">
                <a:latin typeface="Arial"/>
                <a:ea typeface="Arial"/>
                <a:cs typeface="Arial"/>
                <a:sym typeface="Arial"/>
              </a:rPr>
              <a:t>Scope:</a:t>
            </a:r>
            <a:endParaRPr sz="1300">
              <a:latin typeface="Arial"/>
              <a:ea typeface="Arial"/>
              <a:cs typeface="Arial"/>
              <a:sym typeface="Arial"/>
            </a:endParaRPr>
          </a:p>
          <a:p>
            <a:pPr indent="-317500" lvl="1" marL="914400" rtl="0" algn="l">
              <a:spcBef>
                <a:spcPts val="0"/>
              </a:spcBef>
              <a:spcAft>
                <a:spcPts val="0"/>
              </a:spcAft>
              <a:buSzPts val="1400"/>
              <a:buChar char="○"/>
            </a:pPr>
            <a:r>
              <a:rPr lang="en" sz="1225"/>
              <a:t>Suitable for video surveillance, personal video summarization, and content indexing. </a:t>
            </a:r>
            <a:endParaRPr sz="1225"/>
          </a:p>
          <a:p>
            <a:pPr indent="-317500" lvl="1" marL="914400" rtl="0" algn="l">
              <a:spcBef>
                <a:spcPts val="0"/>
              </a:spcBef>
              <a:spcAft>
                <a:spcPts val="0"/>
              </a:spcAft>
              <a:buSzPts val="1400"/>
              <a:buChar char="○"/>
            </a:pPr>
            <a:r>
              <a:rPr lang="en" sz="1225"/>
              <a:t>Offers time and resource-efficient summarization for security and monitoring applications.</a:t>
            </a:r>
            <a:endParaRPr sz="122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520050" y="194700"/>
            <a:ext cx="8520600" cy="67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700"/>
              <a:t>Model Architecture</a:t>
            </a:r>
            <a:endParaRPr b="1" sz="2700"/>
          </a:p>
        </p:txBody>
      </p:sp>
      <p:sp>
        <p:nvSpPr>
          <p:cNvPr id="137" name="Google Shape;137;p30"/>
          <p:cNvSpPr txBox="1"/>
          <p:nvPr/>
        </p:nvSpPr>
        <p:spPr>
          <a:xfrm>
            <a:off x="3829900" y="4540150"/>
            <a:ext cx="1033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[1]</a:t>
            </a:r>
            <a:endParaRPr sz="1800">
              <a:solidFill>
                <a:schemeClr val="dk1"/>
              </a:solidFill>
              <a:latin typeface="Old Standard TT"/>
              <a:ea typeface="Old Standard TT"/>
              <a:cs typeface="Old Standard TT"/>
              <a:sym typeface="Old Standard TT"/>
            </a:endParaRPr>
          </a:p>
        </p:txBody>
      </p:sp>
      <p:pic>
        <p:nvPicPr>
          <p:cNvPr id="138" name="Google Shape;138;p30"/>
          <p:cNvPicPr preferRelativeResize="0"/>
          <p:nvPr/>
        </p:nvPicPr>
        <p:blipFill>
          <a:blip r:embed="rId3">
            <a:alphaModFix/>
          </a:blip>
          <a:stretch>
            <a:fillRect/>
          </a:stretch>
        </p:blipFill>
        <p:spPr>
          <a:xfrm>
            <a:off x="700250" y="709700"/>
            <a:ext cx="7292499" cy="398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42" name="Shape 142"/>
        <p:cNvGrpSpPr/>
        <p:nvPr/>
      </p:nvGrpSpPr>
      <p:grpSpPr>
        <a:xfrm>
          <a:off x="0" y="0"/>
          <a:ext cx="0" cy="0"/>
          <a:chOff x="0" y="0"/>
          <a:chExt cx="0" cy="0"/>
        </a:xfrm>
      </p:grpSpPr>
      <p:sp>
        <p:nvSpPr>
          <p:cNvPr id="143" name="Google Shape;143;p31"/>
          <p:cNvSpPr txBox="1"/>
          <p:nvPr>
            <p:ph type="title"/>
          </p:nvPr>
        </p:nvSpPr>
        <p:spPr>
          <a:xfrm>
            <a:off x="157175" y="147000"/>
            <a:ext cx="8520600" cy="613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Paper-2</a:t>
            </a:r>
            <a:endParaRPr/>
          </a:p>
        </p:txBody>
      </p:sp>
      <p:sp>
        <p:nvSpPr>
          <p:cNvPr id="144" name="Google Shape;144;p31"/>
          <p:cNvSpPr txBox="1"/>
          <p:nvPr>
            <p:ph idx="1" type="body"/>
          </p:nvPr>
        </p:nvSpPr>
        <p:spPr>
          <a:xfrm>
            <a:off x="157175" y="874175"/>
            <a:ext cx="8904600" cy="41169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300">
                <a:latin typeface="Arial"/>
                <a:ea typeface="Arial"/>
                <a:cs typeface="Arial"/>
                <a:sym typeface="Arial"/>
              </a:rPr>
              <a:t>Alok Negi, Krishan Kumar, Parul Saini, and Shamal Kashid, "Object detection based approach for an efficient video summarization with system statistics over cloud," </a:t>
            </a:r>
            <a:r>
              <a:rPr b="1" i="1" lang="en" sz="1300">
                <a:latin typeface="Arial"/>
                <a:ea typeface="Arial"/>
                <a:cs typeface="Arial"/>
                <a:sym typeface="Arial"/>
              </a:rPr>
              <a:t>IEEE 9th Uttar Pradesh Section International Conference on Electrical, Electronics and Computer Engineering (UPCON)</a:t>
            </a:r>
            <a:r>
              <a:rPr b="1" lang="en" sz="1300">
                <a:latin typeface="Arial"/>
                <a:ea typeface="Arial"/>
                <a:cs typeface="Arial"/>
                <a:sym typeface="Arial"/>
              </a:rPr>
              <a:t>, vol. 2022, Article ID 9986376, pp. 1-6, 2022.</a:t>
            </a:r>
            <a:endParaRPr b="1" sz="13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b="1" lang="en" sz="1300">
                <a:latin typeface="Arial"/>
                <a:ea typeface="Arial"/>
                <a:cs typeface="Arial"/>
                <a:sym typeface="Arial"/>
              </a:rPr>
              <a:t>Methodology:</a:t>
            </a:r>
            <a:endParaRPr b="1" sz="1300">
              <a:latin typeface="Arial"/>
              <a:ea typeface="Arial"/>
              <a:cs typeface="Arial"/>
              <a:sym typeface="Arial"/>
            </a:endParaRPr>
          </a:p>
          <a:p>
            <a:pPr indent="-228600" lvl="0" marL="342900" rtl="0" algn="l">
              <a:spcBef>
                <a:spcPts val="1200"/>
              </a:spcBef>
              <a:spcAft>
                <a:spcPts val="0"/>
              </a:spcAft>
              <a:buSzPts val="1800"/>
              <a:buChar char="●"/>
            </a:pPr>
            <a:r>
              <a:rPr lang="en" sz="900">
                <a:latin typeface="Times New Roman"/>
                <a:ea typeface="Times New Roman"/>
                <a:cs typeface="Times New Roman"/>
                <a:sym typeface="Times New Roman"/>
              </a:rPr>
              <a:t>       </a:t>
            </a:r>
            <a:r>
              <a:rPr b="1" lang="en" sz="1300">
                <a:latin typeface="Arial"/>
                <a:ea typeface="Arial"/>
                <a:cs typeface="Arial"/>
                <a:sym typeface="Arial"/>
              </a:rPr>
              <a:t>Model:</a:t>
            </a:r>
            <a:r>
              <a:rPr lang="en" sz="1300">
                <a:latin typeface="Arial"/>
                <a:ea typeface="Arial"/>
                <a:cs typeface="Arial"/>
                <a:sym typeface="Arial"/>
              </a:rPr>
              <a:t> Efficient video summarization via object detection.</a:t>
            </a:r>
            <a:endParaRPr sz="1300">
              <a:latin typeface="Arial"/>
              <a:ea typeface="Arial"/>
              <a:cs typeface="Arial"/>
              <a:sym typeface="Arial"/>
            </a:endParaRPr>
          </a:p>
          <a:p>
            <a:pPr indent="-228600" lvl="0" marL="342900" rtl="0" algn="l">
              <a:spcBef>
                <a:spcPts val="0"/>
              </a:spcBef>
              <a:spcAft>
                <a:spcPts val="0"/>
              </a:spcAft>
              <a:buSzPts val="1800"/>
              <a:buChar char="●"/>
            </a:pPr>
            <a:r>
              <a:rPr lang="en" sz="900">
                <a:latin typeface="Times New Roman"/>
                <a:ea typeface="Times New Roman"/>
                <a:cs typeface="Times New Roman"/>
                <a:sym typeface="Times New Roman"/>
              </a:rPr>
              <a:t>       </a:t>
            </a:r>
            <a:r>
              <a:rPr b="1" lang="en" sz="1300">
                <a:latin typeface="Arial"/>
                <a:ea typeface="Arial"/>
                <a:cs typeface="Arial"/>
                <a:sym typeface="Arial"/>
              </a:rPr>
              <a:t>Approach:</a:t>
            </a:r>
            <a:r>
              <a:rPr lang="en" sz="1300">
                <a:latin typeface="Arial"/>
                <a:ea typeface="Arial"/>
                <a:cs typeface="Arial"/>
                <a:sym typeface="Arial"/>
              </a:rPr>
              <a:t> Uses YOLOv5 for object detection to identify keyframes that summarize the video efficiently.</a:t>
            </a:r>
            <a:endParaRPr sz="1300">
              <a:latin typeface="Arial"/>
              <a:ea typeface="Arial"/>
              <a:cs typeface="Arial"/>
              <a:sym typeface="Arial"/>
            </a:endParaRPr>
          </a:p>
          <a:p>
            <a:pPr indent="-228600" lvl="0" marL="342900" rtl="0" algn="l">
              <a:spcBef>
                <a:spcPts val="0"/>
              </a:spcBef>
              <a:spcAft>
                <a:spcPts val="0"/>
              </a:spcAft>
              <a:buSzPts val="1800"/>
              <a:buChar char="●"/>
            </a:pPr>
            <a:r>
              <a:rPr lang="en" sz="900">
                <a:latin typeface="Times New Roman"/>
                <a:ea typeface="Times New Roman"/>
                <a:cs typeface="Times New Roman"/>
                <a:sym typeface="Times New Roman"/>
              </a:rPr>
              <a:t>       </a:t>
            </a:r>
            <a:r>
              <a:rPr b="1" lang="en" sz="1300">
                <a:latin typeface="Arial"/>
                <a:ea typeface="Arial"/>
                <a:cs typeface="Arial"/>
                <a:sym typeface="Arial"/>
              </a:rPr>
              <a:t>Evaluation:</a:t>
            </a:r>
            <a:r>
              <a:rPr lang="en" sz="1300">
                <a:latin typeface="Arial"/>
                <a:ea typeface="Arial"/>
                <a:cs typeface="Arial"/>
                <a:sym typeface="Arial"/>
              </a:rPr>
              <a:t> Outperforms baseline models on SumMe dataset, consisting of 25 videos (1-5 minutes).</a:t>
            </a:r>
            <a:endParaRPr sz="1300">
              <a:latin typeface="Arial"/>
              <a:ea typeface="Arial"/>
              <a:cs typeface="Arial"/>
              <a:sym typeface="Arial"/>
            </a:endParaRPr>
          </a:p>
          <a:p>
            <a:pPr indent="-228600" lvl="0" marL="342900" rtl="0" algn="l">
              <a:spcBef>
                <a:spcPts val="0"/>
              </a:spcBef>
              <a:spcAft>
                <a:spcPts val="0"/>
              </a:spcAft>
              <a:buSzPts val="1800"/>
              <a:buChar char="●"/>
            </a:pPr>
            <a:r>
              <a:rPr lang="en" sz="900">
                <a:latin typeface="Times New Roman"/>
                <a:ea typeface="Times New Roman"/>
                <a:cs typeface="Times New Roman"/>
                <a:sym typeface="Times New Roman"/>
              </a:rPr>
              <a:t>       </a:t>
            </a:r>
            <a:r>
              <a:rPr b="1" lang="en" sz="1300">
                <a:latin typeface="Arial"/>
                <a:ea typeface="Arial"/>
                <a:cs typeface="Arial"/>
                <a:sym typeface="Arial"/>
              </a:rPr>
              <a:t>Scope:</a:t>
            </a:r>
            <a:r>
              <a:rPr lang="en" sz="1300">
                <a:latin typeface="Arial"/>
                <a:ea typeface="Arial"/>
                <a:cs typeface="Arial"/>
                <a:sym typeface="Arial"/>
              </a:rPr>
              <a:t> Focuses on cloud-based system monitoring, analyzing performance metrics like processing time, memory, and CPU usage.</a:t>
            </a:r>
            <a:endParaRPr sz="13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300">
                <a:latin typeface="Arial"/>
                <a:ea typeface="Arial"/>
                <a:cs typeface="Arial"/>
                <a:sym typeface="Arial"/>
              </a:rPr>
              <a:t> </a:t>
            </a:r>
            <a:endParaRPr sz="1300">
              <a:latin typeface="Arial"/>
              <a:ea typeface="Arial"/>
              <a:cs typeface="Arial"/>
              <a:sym typeface="Arial"/>
            </a:endParaRPr>
          </a:p>
          <a:p>
            <a:pPr indent="0" lvl="0" marL="0" rtl="0" algn="l">
              <a:lnSpc>
                <a:spcPct val="95000"/>
              </a:lnSpc>
              <a:spcBef>
                <a:spcPts val="1200"/>
              </a:spcBef>
              <a:spcAft>
                <a:spcPts val="1200"/>
              </a:spcAft>
              <a:buClr>
                <a:schemeClr val="dk1"/>
              </a:buClr>
              <a:buSzPts val="1018"/>
              <a:buFont typeface="Arial"/>
              <a:buNone/>
            </a:pPr>
            <a:r>
              <a:t/>
            </a:r>
            <a:endParaRPr sz="6087"/>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48" name="Shape 148"/>
        <p:cNvGrpSpPr/>
        <p:nvPr/>
      </p:nvGrpSpPr>
      <p:grpSpPr>
        <a:xfrm>
          <a:off x="0" y="0"/>
          <a:ext cx="0" cy="0"/>
          <a:chOff x="0" y="0"/>
          <a:chExt cx="0" cy="0"/>
        </a:xfrm>
      </p:grpSpPr>
      <p:sp>
        <p:nvSpPr>
          <p:cNvPr id="149" name="Google Shape;149;p32"/>
          <p:cNvSpPr txBox="1"/>
          <p:nvPr>
            <p:ph type="title"/>
          </p:nvPr>
        </p:nvSpPr>
        <p:spPr>
          <a:xfrm>
            <a:off x="520050" y="194700"/>
            <a:ext cx="8520600" cy="67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700"/>
              <a:t>Model Architecture </a:t>
            </a:r>
            <a:endParaRPr b="1" sz="2700"/>
          </a:p>
        </p:txBody>
      </p:sp>
      <p:sp>
        <p:nvSpPr>
          <p:cNvPr id="150" name="Google Shape;150;p32"/>
          <p:cNvSpPr txBox="1"/>
          <p:nvPr/>
        </p:nvSpPr>
        <p:spPr>
          <a:xfrm>
            <a:off x="3764650" y="4364900"/>
            <a:ext cx="1033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[2]</a:t>
            </a:r>
            <a:endParaRPr sz="1800">
              <a:solidFill>
                <a:schemeClr val="dk1"/>
              </a:solidFill>
              <a:latin typeface="Old Standard TT"/>
              <a:ea typeface="Old Standard TT"/>
              <a:cs typeface="Old Standard TT"/>
              <a:sym typeface="Old Standard TT"/>
            </a:endParaRPr>
          </a:p>
        </p:txBody>
      </p:sp>
      <p:pic>
        <p:nvPicPr>
          <p:cNvPr id="151" name="Google Shape;151;p32"/>
          <p:cNvPicPr preferRelativeResize="0"/>
          <p:nvPr/>
        </p:nvPicPr>
        <p:blipFill>
          <a:blip r:embed="rId3">
            <a:alphaModFix/>
          </a:blip>
          <a:stretch>
            <a:fillRect/>
          </a:stretch>
        </p:blipFill>
        <p:spPr>
          <a:xfrm>
            <a:off x="201450" y="1895600"/>
            <a:ext cx="8839201" cy="18003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DE6"/>
        </a:solidFill>
      </p:bgPr>
    </p:bg>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184725"/>
            <a:ext cx="8520600" cy="873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t>Paper - 3</a:t>
            </a:r>
            <a:endParaRPr b="1" sz="1800"/>
          </a:p>
        </p:txBody>
      </p:sp>
      <p:sp>
        <p:nvSpPr>
          <p:cNvPr id="157" name="Google Shape;157;p33"/>
          <p:cNvSpPr txBox="1"/>
          <p:nvPr>
            <p:ph idx="1" type="body"/>
          </p:nvPr>
        </p:nvSpPr>
        <p:spPr>
          <a:xfrm>
            <a:off x="311700" y="745200"/>
            <a:ext cx="8520600" cy="42033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 sz="1600">
                <a:latin typeface="Arial"/>
                <a:ea typeface="Arial"/>
                <a:cs typeface="Arial"/>
                <a:sym typeface="Arial"/>
              </a:rPr>
              <a:t>Object-Based Video Archive Summarization</a:t>
            </a:r>
            <a:endParaRPr b="1" sz="1600">
              <a:latin typeface="Arial"/>
              <a:ea typeface="Arial"/>
              <a:cs typeface="Arial"/>
              <a:sym typeface="Arial"/>
            </a:endParaRPr>
          </a:p>
          <a:p>
            <a:pPr indent="0" lvl="0" marL="0" rtl="0" algn="l">
              <a:spcBef>
                <a:spcPts val="1200"/>
              </a:spcBef>
              <a:spcAft>
                <a:spcPts val="0"/>
              </a:spcAft>
              <a:buNone/>
            </a:pPr>
            <a:r>
              <a:rPr b="1" lang="en" sz="1300">
                <a:latin typeface="Arial"/>
                <a:ea typeface="Arial"/>
                <a:cs typeface="Arial"/>
                <a:sym typeface="Arial"/>
              </a:rPr>
              <a:t>H. Y. Adel, R. M. Elmasry, and M. A.-M. Salem, "Object-Based Video Archive Summarization," Media Engineering and Technology, German University in Cairo, Cairo, Egypt.</a:t>
            </a:r>
            <a:endParaRPr b="1" sz="1300">
              <a:latin typeface="Arial"/>
              <a:ea typeface="Arial"/>
              <a:cs typeface="Arial"/>
              <a:sym typeface="Arial"/>
            </a:endParaRPr>
          </a:p>
          <a:p>
            <a:pPr indent="0" lvl="0" marL="0" rtl="0" algn="l">
              <a:spcBef>
                <a:spcPts val="1200"/>
              </a:spcBef>
              <a:spcAft>
                <a:spcPts val="0"/>
              </a:spcAft>
              <a:buNone/>
            </a:pPr>
            <a:r>
              <a:rPr b="1" lang="en" sz="1500">
                <a:latin typeface="Arial"/>
                <a:ea typeface="Arial"/>
                <a:cs typeface="Arial"/>
                <a:sym typeface="Arial"/>
              </a:rPr>
              <a:t>Methodology:</a:t>
            </a:r>
            <a:endParaRPr b="1" sz="1500">
              <a:latin typeface="Arial"/>
              <a:ea typeface="Arial"/>
              <a:cs typeface="Arial"/>
              <a:sym typeface="Arial"/>
            </a:endParaRPr>
          </a:p>
          <a:p>
            <a:pPr indent="-311150" lvl="0" marL="457200" rtl="0" algn="l">
              <a:spcBef>
                <a:spcPts val="1200"/>
              </a:spcBef>
              <a:spcAft>
                <a:spcPts val="0"/>
              </a:spcAft>
              <a:buSzPts val="1300"/>
              <a:buFont typeface="Arial"/>
              <a:buChar char="●"/>
            </a:pPr>
            <a:r>
              <a:rPr b="1" lang="en" sz="1300">
                <a:latin typeface="Arial"/>
                <a:ea typeface="Arial"/>
                <a:cs typeface="Arial"/>
                <a:sym typeface="Arial"/>
              </a:rPr>
              <a:t>Model</a:t>
            </a:r>
            <a:r>
              <a:rPr lang="en" sz="1300">
                <a:latin typeface="Arial"/>
                <a:ea typeface="Arial"/>
                <a:cs typeface="Arial"/>
                <a:sym typeface="Arial"/>
              </a:rPr>
              <a:t>:The paper presents a hybrid framework combining traditional computer vision and deep learning. Faster R-CNN is used for object detection, followed by Kalman filter and Hungarian algorithm for object tracking..</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Approach</a:t>
            </a:r>
            <a:r>
              <a:rPr lang="en" sz="1300">
                <a:latin typeface="Arial"/>
                <a:ea typeface="Arial"/>
                <a:cs typeface="Arial"/>
                <a:sym typeface="Arial"/>
              </a:rPr>
              <a:t>: The framework summarizes video archives by focusing on key objects</a:t>
            </a:r>
            <a:r>
              <a:rPr lang="en" sz="1300">
                <a:latin typeface="Arial"/>
                <a:ea typeface="Arial"/>
                <a:cs typeface="Arial"/>
                <a:sym typeface="Arial"/>
              </a:rPr>
              <a:t>, reducing redundant frames</a:t>
            </a:r>
            <a:r>
              <a:rPr lang="en" sz="1300">
                <a:latin typeface="Arial"/>
                <a:ea typeface="Arial"/>
                <a:cs typeface="Arial"/>
                <a:sym typeface="Arial"/>
              </a:rPr>
              <a:t>.</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Evaluation</a:t>
            </a:r>
            <a:r>
              <a:rPr lang="en" sz="1300">
                <a:latin typeface="Arial"/>
                <a:ea typeface="Arial"/>
                <a:cs typeface="Arial"/>
                <a:sym typeface="Arial"/>
              </a:rPr>
              <a:t>: The system was evaluated using a custom dataset consisting of archived videos having 92.5%</a:t>
            </a:r>
            <a:r>
              <a:rPr b="1" lang="en" sz="1300">
                <a:latin typeface="Arial"/>
                <a:ea typeface="Arial"/>
                <a:cs typeface="Arial"/>
                <a:sym typeface="Arial"/>
              </a:rPr>
              <a:t> Precision</a:t>
            </a:r>
            <a:r>
              <a:rPr lang="en" sz="1300">
                <a:latin typeface="Arial"/>
                <a:ea typeface="Arial"/>
                <a:cs typeface="Arial"/>
                <a:sym typeface="Arial"/>
              </a:rPr>
              <a:t> , 90.1% </a:t>
            </a:r>
            <a:r>
              <a:rPr b="1" lang="en" sz="1300">
                <a:latin typeface="Arial"/>
                <a:ea typeface="Arial"/>
                <a:cs typeface="Arial"/>
                <a:sym typeface="Arial"/>
              </a:rPr>
              <a:t>Recall</a:t>
            </a:r>
            <a:r>
              <a:rPr lang="en" sz="1300">
                <a:latin typeface="Arial"/>
                <a:ea typeface="Arial"/>
                <a:cs typeface="Arial"/>
                <a:sym typeface="Arial"/>
              </a:rPr>
              <a:t> , 91.3% </a:t>
            </a:r>
            <a:r>
              <a:rPr b="1" lang="en" sz="1300">
                <a:latin typeface="Arial"/>
                <a:ea typeface="Arial"/>
                <a:cs typeface="Arial"/>
                <a:sym typeface="Arial"/>
              </a:rPr>
              <a:t>F1-Score</a:t>
            </a:r>
            <a:r>
              <a:rPr lang="en" sz="1300">
                <a:latin typeface="Arial"/>
                <a:ea typeface="Arial"/>
                <a:cs typeface="Arial"/>
                <a:sym typeface="Arial"/>
              </a:rPr>
              <a:t> .The video length was reduced by an average of </a:t>
            </a:r>
            <a:r>
              <a:rPr b="1" lang="en" sz="1300">
                <a:latin typeface="Arial"/>
                <a:ea typeface="Arial"/>
                <a:cs typeface="Arial"/>
                <a:sym typeface="Arial"/>
              </a:rPr>
              <a:t>70%</a:t>
            </a:r>
            <a:r>
              <a:rPr lang="en" sz="1300">
                <a:latin typeface="Arial"/>
                <a:ea typeface="Arial"/>
                <a:cs typeface="Arial"/>
                <a:sym typeface="Arial"/>
              </a:rPr>
              <a:t> while maintaining high relevance, as measured by user satisfaction surveys and object detection consistency.</a:t>
            </a:r>
            <a:endParaRPr b="1"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Scope</a:t>
            </a:r>
            <a:r>
              <a:rPr lang="en" sz="1300">
                <a:latin typeface="Arial"/>
                <a:ea typeface="Arial"/>
                <a:cs typeface="Arial"/>
                <a:sym typeface="Arial"/>
              </a:rPr>
              <a:t>:  video archiving, surveillance, and video content management</a:t>
            </a:r>
            <a:endParaRPr sz="1687"/>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